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257" r:id="rId2"/>
    <p:sldId id="287" r:id="rId3"/>
    <p:sldId id="288" r:id="rId4"/>
    <p:sldId id="289" r:id="rId5"/>
    <p:sldId id="290" r:id="rId6"/>
    <p:sldId id="325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303" r:id="rId15"/>
    <p:sldId id="299" r:id="rId16"/>
    <p:sldId id="329" r:id="rId17"/>
    <p:sldId id="300" r:id="rId18"/>
    <p:sldId id="301" r:id="rId19"/>
    <p:sldId id="331" r:id="rId20"/>
    <p:sldId id="333" r:id="rId21"/>
    <p:sldId id="302" r:id="rId22"/>
    <p:sldId id="332" r:id="rId23"/>
    <p:sldId id="337" r:id="rId24"/>
    <p:sldId id="311" r:id="rId25"/>
    <p:sldId id="338" r:id="rId26"/>
    <p:sldId id="304" r:id="rId27"/>
    <p:sldId id="305" r:id="rId28"/>
    <p:sldId id="306" r:id="rId29"/>
    <p:sldId id="308" r:id="rId30"/>
    <p:sldId id="309" r:id="rId31"/>
    <p:sldId id="334" r:id="rId32"/>
    <p:sldId id="310" r:id="rId33"/>
    <p:sldId id="339" r:id="rId34"/>
    <p:sldId id="265" r:id="rId35"/>
    <p:sldId id="340" r:id="rId36"/>
    <p:sldId id="341" r:id="rId37"/>
    <p:sldId id="268" r:id="rId38"/>
    <p:sldId id="342" r:id="rId39"/>
    <p:sldId id="270" r:id="rId40"/>
    <p:sldId id="343" r:id="rId41"/>
    <p:sldId id="344" r:id="rId42"/>
    <p:sldId id="345" r:id="rId43"/>
    <p:sldId id="346" r:id="rId44"/>
    <p:sldId id="347" r:id="rId45"/>
    <p:sldId id="276" r:id="rId46"/>
    <p:sldId id="348" r:id="rId47"/>
    <p:sldId id="349" r:id="rId48"/>
    <p:sldId id="350" r:id="rId49"/>
    <p:sldId id="280" r:id="rId50"/>
    <p:sldId id="377" r:id="rId51"/>
    <p:sldId id="378" r:id="rId52"/>
    <p:sldId id="379" r:id="rId53"/>
    <p:sldId id="380" r:id="rId54"/>
    <p:sldId id="381" r:id="rId55"/>
    <p:sldId id="394" r:id="rId56"/>
    <p:sldId id="396" r:id="rId57"/>
    <p:sldId id="383" r:id="rId58"/>
    <p:sldId id="384" r:id="rId59"/>
    <p:sldId id="385" r:id="rId60"/>
    <p:sldId id="386" r:id="rId61"/>
  </p:sldIdLst>
  <p:sldSz cx="9144000" cy="5143500" type="screen16x9"/>
  <p:notesSz cx="96012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23" autoAdjust="0"/>
    <p:restoredTop sz="94660"/>
  </p:normalViewPr>
  <p:slideViewPr>
    <p:cSldViewPr>
      <p:cViewPr varScale="1">
        <p:scale>
          <a:sx n="121" d="100"/>
          <a:sy n="121" d="100"/>
        </p:scale>
        <p:origin x="474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15" d="100"/>
          <a:sy n="115" d="100"/>
        </p:scale>
        <p:origin x="138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160520" cy="365760"/>
          </a:xfrm>
          <a:prstGeom prst="rect">
            <a:avLst/>
          </a:prstGeom>
        </p:spPr>
        <p:txBody>
          <a:bodyPr vert="horz" lIns="108265" tIns="54132" rIns="108265" bIns="54132" rtlCol="0"/>
          <a:lstStyle>
            <a:lvl1pPr algn="l">
              <a:defRPr sz="14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39014" y="1"/>
            <a:ext cx="4160520" cy="365760"/>
          </a:xfrm>
          <a:prstGeom prst="rect">
            <a:avLst/>
          </a:prstGeom>
        </p:spPr>
        <p:txBody>
          <a:bodyPr vert="horz" lIns="108265" tIns="54132" rIns="108265" bIns="54132" rtlCol="0"/>
          <a:lstStyle>
            <a:lvl1pPr algn="r">
              <a:defRPr sz="1400"/>
            </a:lvl1pPr>
          </a:lstStyle>
          <a:p>
            <a:fld id="{74A9A237-CEFE-4362-AC60-9747D1D81504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949441"/>
            <a:ext cx="4160520" cy="365760"/>
          </a:xfrm>
          <a:prstGeom prst="rect">
            <a:avLst/>
          </a:prstGeom>
        </p:spPr>
        <p:txBody>
          <a:bodyPr vert="horz" lIns="108265" tIns="54132" rIns="108265" bIns="54132" rtlCol="0" anchor="b"/>
          <a:lstStyle>
            <a:lvl1pPr algn="l">
              <a:defRPr sz="14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439014" y="6949441"/>
            <a:ext cx="4160520" cy="365760"/>
          </a:xfrm>
          <a:prstGeom prst="rect">
            <a:avLst/>
          </a:prstGeom>
        </p:spPr>
        <p:txBody>
          <a:bodyPr vert="horz" lIns="108265" tIns="54132" rIns="108265" bIns="54132" rtlCol="0" anchor="b"/>
          <a:lstStyle>
            <a:lvl1pPr algn="r">
              <a:defRPr sz="1400"/>
            </a:lvl1pPr>
          </a:lstStyle>
          <a:p>
            <a:fld id="{8FE83097-7EAC-42B8-B084-3240BAEE9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1189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160520" cy="365760"/>
          </a:xfrm>
          <a:prstGeom prst="rect">
            <a:avLst/>
          </a:prstGeom>
        </p:spPr>
        <p:txBody>
          <a:bodyPr vert="horz" lIns="108265" tIns="54132" rIns="108265" bIns="54132" rtlCol="0"/>
          <a:lstStyle>
            <a:lvl1pPr algn="l">
              <a:defRPr sz="14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9014" y="1"/>
            <a:ext cx="4160520" cy="365760"/>
          </a:xfrm>
          <a:prstGeom prst="rect">
            <a:avLst/>
          </a:prstGeom>
        </p:spPr>
        <p:txBody>
          <a:bodyPr vert="horz" lIns="108265" tIns="54132" rIns="108265" bIns="54132" rtlCol="0"/>
          <a:lstStyle>
            <a:lvl1pPr algn="r">
              <a:defRPr sz="1400"/>
            </a:lvl1pPr>
          </a:lstStyle>
          <a:p>
            <a:fld id="{18F9EBF1-3812-4418-86B2-35BE9485950D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914400"/>
            <a:ext cx="4391025" cy="2470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08265" tIns="54132" rIns="108265" bIns="5413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0" y="3519876"/>
            <a:ext cx="7680960" cy="2880924"/>
          </a:xfrm>
          <a:prstGeom prst="rect">
            <a:avLst/>
          </a:prstGeom>
        </p:spPr>
        <p:txBody>
          <a:bodyPr vert="horz" lIns="108265" tIns="54132" rIns="108265" bIns="54132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9441"/>
            <a:ext cx="4160520" cy="365760"/>
          </a:xfrm>
          <a:prstGeom prst="rect">
            <a:avLst/>
          </a:prstGeom>
        </p:spPr>
        <p:txBody>
          <a:bodyPr vert="horz" lIns="108265" tIns="54132" rIns="108265" bIns="54132" rtlCol="0" anchor="b"/>
          <a:lstStyle>
            <a:lvl1pPr algn="l">
              <a:defRPr sz="14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9014" y="6949441"/>
            <a:ext cx="4160520" cy="365760"/>
          </a:xfrm>
          <a:prstGeom prst="rect">
            <a:avLst/>
          </a:prstGeom>
        </p:spPr>
        <p:txBody>
          <a:bodyPr vert="horz" lIns="108265" tIns="54132" rIns="108265" bIns="54132" rtlCol="0" anchor="b"/>
          <a:lstStyle>
            <a:lvl1pPr algn="r">
              <a:defRPr sz="1400"/>
            </a:lvl1pPr>
          </a:lstStyle>
          <a:p>
            <a:fld id="{1156D247-1D97-441E-B3E9-A351D61D4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41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6D247-1D97-441E-B3E9-A351D61D41C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51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56D247-1D97-441E-B3E9-A351D61D41C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61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55600" y="114300"/>
            <a:ext cx="8432800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93620" y="647700"/>
            <a:ext cx="4556759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68300" y="1016000"/>
            <a:ext cx="7936865" cy="1534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jpg"/><Relationship Id="rId4" Type="http://schemas.openxmlformats.org/officeDocument/2006/relationships/image" Target="../media/image71.jp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76.w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5400" y="1809750"/>
            <a:ext cx="70104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Convolution Neural Network </a:t>
            </a:r>
            <a:endParaRPr spc="-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55384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2-D </a:t>
            </a:r>
            <a:r>
              <a:rPr sz="2800" spc="-5" dirty="0"/>
              <a:t>Convolution Layer</a:t>
            </a:r>
            <a:r>
              <a:rPr sz="2800" spc="-30" dirty="0"/>
              <a:t> </a:t>
            </a:r>
            <a:r>
              <a:rPr sz="2800" spc="-5" dirty="0"/>
              <a:t>Summary</a:t>
            </a:r>
            <a:endParaRPr sz="2800"/>
          </a:p>
        </p:txBody>
      </p:sp>
      <p:sp>
        <p:nvSpPr>
          <p:cNvPr id="15" name="Rectangle 14"/>
          <p:cNvSpPr/>
          <p:nvPr/>
        </p:nvSpPr>
        <p:spPr>
          <a:xfrm>
            <a:off x="533400" y="3105150"/>
            <a:ext cx="819150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227013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Roboto"/>
              </a:rPr>
              <a:t>Multiple channels can be used to extend the model parameters of the convolutional layer.</a:t>
            </a:r>
          </a:p>
          <a:p>
            <a:pPr lvl="0" indent="227013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Roboto"/>
              </a:rPr>
              <a:t>The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athJax_Main"/>
              </a:rPr>
              <a:t>1×1</a:t>
            </a:r>
            <a:r>
              <a:rPr lang="en-US" altLang="en-US" dirty="0">
                <a:latin typeface="Roboto"/>
              </a:rPr>
              <a:t> convolutional layer is typically used to adjust the number of channels between network layers and to control model complexity</a:t>
            </a:r>
          </a:p>
        </p:txBody>
      </p:sp>
      <p:sp>
        <p:nvSpPr>
          <p:cNvPr id="16" name="object 14"/>
          <p:cNvSpPr txBox="1">
            <a:spLocks/>
          </p:cNvSpPr>
          <p:nvPr/>
        </p:nvSpPr>
        <p:spPr>
          <a:xfrm>
            <a:off x="152400" y="4894257"/>
            <a:ext cx="5029200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535"/>
              </a:lnSpc>
            </a:pPr>
            <a:r>
              <a:rPr lang="en-US" spc="-5" dirty="0"/>
              <a:t>Slide credit: </a:t>
            </a:r>
            <a:r>
              <a:rPr lang="en-US" dirty="0"/>
              <a:t>Alex Smola and Mu Li (Berkley)</a:t>
            </a:r>
            <a:endParaRPr lang="en-US" spc="-5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B45F569-AF19-E505-D763-3897F05A9386}"/>
              </a:ext>
            </a:extLst>
          </p:cNvPr>
          <p:cNvGrpSpPr/>
          <p:nvPr/>
        </p:nvGrpSpPr>
        <p:grpSpPr>
          <a:xfrm>
            <a:off x="304800" y="895350"/>
            <a:ext cx="8420100" cy="1921510"/>
            <a:chOff x="304800" y="895350"/>
            <a:chExt cx="8420100" cy="192151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800" y="895350"/>
              <a:ext cx="8420100" cy="192151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2FD5DE6-2940-AA1E-06CB-39FB9ACB7606}"/>
                </a:ext>
              </a:extLst>
            </p:cNvPr>
            <p:cNvSpPr/>
            <p:nvPr/>
          </p:nvSpPr>
          <p:spPr>
            <a:xfrm>
              <a:off x="2819400" y="2038350"/>
              <a:ext cx="6858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300" y="4917839"/>
            <a:ext cx="2340610" cy="184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35"/>
              </a:lnSpc>
            </a:pPr>
            <a:r>
              <a:rPr sz="1300" spc="-5" dirty="0">
                <a:solidFill>
                  <a:srgbClr val="474746"/>
                </a:solidFill>
                <a:latin typeface="Arial"/>
                <a:cs typeface="Arial"/>
              </a:rPr>
              <a:t>courses.d2l.ai/berkeley-stat-157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1800" y="2082800"/>
            <a:ext cx="33845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</a:rPr>
              <a:t>Pooling</a:t>
            </a:r>
            <a:r>
              <a:rPr spc="-70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Layer</a:t>
            </a:r>
          </a:p>
        </p:txBody>
      </p:sp>
      <p:sp>
        <p:nvSpPr>
          <p:cNvPr id="5" name="object 14"/>
          <p:cNvSpPr txBox="1">
            <a:spLocks/>
          </p:cNvSpPr>
          <p:nvPr/>
        </p:nvSpPr>
        <p:spPr>
          <a:xfrm>
            <a:off x="152400" y="4894257"/>
            <a:ext cx="502920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535"/>
              </a:lnSpc>
            </a:pPr>
            <a:r>
              <a:rPr lang="en-US" b="1" spc="-5" dirty="0">
                <a:solidFill>
                  <a:schemeClr val="bg1"/>
                </a:solidFill>
              </a:rPr>
              <a:t>Slide credit: </a:t>
            </a:r>
            <a:r>
              <a:rPr lang="en-US" b="1" dirty="0">
                <a:solidFill>
                  <a:schemeClr val="bg1"/>
                </a:solidFill>
              </a:rPr>
              <a:t>Alex Smola and Mu Li (Berkley)</a:t>
            </a:r>
            <a:endParaRPr lang="en-US" b="1" spc="-5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13290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P</a:t>
            </a:r>
            <a:r>
              <a:rPr sz="2800" spc="-5" dirty="0"/>
              <a:t>oolin</a:t>
            </a:r>
            <a:r>
              <a:rPr sz="2800" dirty="0"/>
              <a:t>g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68300" y="949960"/>
            <a:ext cx="4926965" cy="88900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54000" indent="-241300">
              <a:lnSpc>
                <a:spcPct val="100000"/>
              </a:lnSpc>
              <a:spcBef>
                <a:spcPts val="620"/>
              </a:spcBef>
              <a:buChar char="•"/>
              <a:tabLst>
                <a:tab pos="253365" algn="l"/>
                <a:tab pos="254000" algn="l"/>
              </a:tabLst>
            </a:pPr>
            <a:r>
              <a:rPr sz="2400" spc="-5" dirty="0">
                <a:latin typeface="Arial"/>
                <a:cs typeface="Arial"/>
              </a:rPr>
              <a:t>Convolution </a:t>
            </a:r>
            <a:r>
              <a:rPr sz="2400" dirty="0">
                <a:latin typeface="Arial"/>
                <a:cs typeface="Arial"/>
              </a:rPr>
              <a:t>is </a:t>
            </a:r>
            <a:r>
              <a:rPr sz="2400" spc="-5" dirty="0">
                <a:latin typeface="Arial"/>
                <a:cs typeface="Arial"/>
              </a:rPr>
              <a:t>sensitive to</a:t>
            </a:r>
            <a:r>
              <a:rPr sz="2400" spc="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position</a:t>
            </a:r>
            <a:endParaRPr sz="24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520"/>
              </a:spcBef>
              <a:buChar char="•"/>
              <a:tabLst>
                <a:tab pos="812165" algn="l"/>
                <a:tab pos="812800" algn="l"/>
              </a:tabLst>
            </a:pPr>
            <a:r>
              <a:rPr sz="2400" spc="-5" dirty="0">
                <a:latin typeface="Arial"/>
                <a:cs typeface="Arial"/>
              </a:rPr>
              <a:t>Detect vertical </a:t>
            </a:r>
            <a:r>
              <a:rPr sz="2400" dirty="0">
                <a:latin typeface="Arial"/>
                <a:cs typeface="Arial"/>
              </a:rPr>
              <a:t>edges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8300" y="3096260"/>
            <a:ext cx="7637145" cy="124460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54000" indent="-241300">
              <a:lnSpc>
                <a:spcPct val="100000"/>
              </a:lnSpc>
              <a:spcBef>
                <a:spcPts val="620"/>
              </a:spcBef>
              <a:buChar char="•"/>
              <a:tabLst>
                <a:tab pos="253365" algn="l"/>
                <a:tab pos="254000" algn="l"/>
              </a:tabLst>
            </a:pPr>
            <a:r>
              <a:rPr sz="2400" spc="-25" dirty="0">
                <a:latin typeface="Arial"/>
                <a:cs typeface="Arial"/>
              </a:rPr>
              <a:t>We </a:t>
            </a:r>
            <a:r>
              <a:rPr sz="2400" dirty="0">
                <a:latin typeface="Arial"/>
                <a:cs typeface="Arial"/>
              </a:rPr>
              <a:t>need some degree of invariance </a:t>
            </a:r>
            <a:r>
              <a:rPr sz="2400" spc="-5" dirty="0">
                <a:latin typeface="Arial"/>
                <a:cs typeface="Arial"/>
              </a:rPr>
              <a:t>to translation</a:t>
            </a:r>
            <a:endParaRPr sz="2400" dirty="0">
              <a:latin typeface="Arial"/>
              <a:cs typeface="Arial"/>
            </a:endParaRPr>
          </a:p>
          <a:p>
            <a:pPr marL="812800" marR="5080" lvl="1" indent="-342900">
              <a:lnSpc>
                <a:spcPts val="2800"/>
              </a:lnSpc>
              <a:spcBef>
                <a:spcPts val="680"/>
              </a:spcBef>
              <a:buChar char="•"/>
              <a:tabLst>
                <a:tab pos="812165" algn="l"/>
                <a:tab pos="812800" algn="l"/>
              </a:tabLst>
            </a:pPr>
            <a:r>
              <a:rPr sz="2400" spc="-5" dirty="0">
                <a:latin typeface="Arial"/>
                <a:cs typeface="Arial"/>
              </a:rPr>
              <a:t>Lighting, </a:t>
            </a:r>
            <a:r>
              <a:rPr sz="2400" dirty="0">
                <a:latin typeface="Arial"/>
                <a:cs typeface="Arial"/>
              </a:rPr>
              <a:t>object </a:t>
            </a:r>
            <a:r>
              <a:rPr sz="2400" spc="-5" dirty="0">
                <a:latin typeface="Arial"/>
                <a:cs typeface="Arial"/>
              </a:rPr>
              <a:t>positions, </a:t>
            </a:r>
            <a:r>
              <a:rPr sz="2400" dirty="0">
                <a:latin typeface="Arial"/>
                <a:cs typeface="Arial"/>
              </a:rPr>
              <a:t>scales, </a:t>
            </a:r>
            <a:r>
              <a:rPr lang="en-US" sz="2400" dirty="0">
                <a:latin typeface="Arial"/>
                <a:cs typeface="Arial"/>
              </a:rPr>
              <a:t>and </a:t>
            </a:r>
            <a:r>
              <a:rPr sz="2400" dirty="0">
                <a:latin typeface="Arial"/>
                <a:cs typeface="Arial"/>
              </a:rPr>
              <a:t>appearance vary  among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images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66800" y="2336800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98900" y="2336800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60680" y="2034406"/>
            <a:ext cx="1984089" cy="943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21293" y="2071578"/>
            <a:ext cx="2018895" cy="9024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11678" y="700358"/>
            <a:ext cx="1730375" cy="1243965"/>
          </a:xfrm>
          <a:custGeom>
            <a:avLst/>
            <a:gdLst/>
            <a:ahLst/>
            <a:cxnLst/>
            <a:rect l="l" t="t" r="r" b="b"/>
            <a:pathLst>
              <a:path w="1730375" h="1243964">
                <a:moveTo>
                  <a:pt x="1666874" y="0"/>
                </a:moveTo>
                <a:lnTo>
                  <a:pt x="238521" y="0"/>
                </a:lnTo>
                <a:lnTo>
                  <a:pt x="213804" y="4990"/>
                </a:lnTo>
                <a:lnTo>
                  <a:pt x="193620" y="18598"/>
                </a:lnTo>
                <a:lnTo>
                  <a:pt x="180011" y="38783"/>
                </a:lnTo>
                <a:lnTo>
                  <a:pt x="175021" y="63500"/>
                </a:lnTo>
                <a:lnTo>
                  <a:pt x="175021" y="663575"/>
                </a:lnTo>
                <a:lnTo>
                  <a:pt x="0" y="1243806"/>
                </a:lnTo>
                <a:lnTo>
                  <a:pt x="411558" y="1006475"/>
                </a:lnTo>
                <a:lnTo>
                  <a:pt x="1666874" y="1006475"/>
                </a:lnTo>
                <a:lnTo>
                  <a:pt x="1691591" y="1001484"/>
                </a:lnTo>
                <a:lnTo>
                  <a:pt x="1711776" y="987876"/>
                </a:lnTo>
                <a:lnTo>
                  <a:pt x="1725384" y="967692"/>
                </a:lnTo>
                <a:lnTo>
                  <a:pt x="1730374" y="942975"/>
                </a:lnTo>
                <a:lnTo>
                  <a:pt x="1730374" y="63500"/>
                </a:lnTo>
                <a:lnTo>
                  <a:pt x="1725384" y="38783"/>
                </a:lnTo>
                <a:lnTo>
                  <a:pt x="1711776" y="18598"/>
                </a:lnTo>
                <a:lnTo>
                  <a:pt x="1691591" y="4990"/>
                </a:lnTo>
                <a:lnTo>
                  <a:pt x="1666874" y="0"/>
                </a:lnTo>
                <a:close/>
              </a:path>
            </a:pathLst>
          </a:custGeom>
          <a:solidFill>
            <a:srgbClr val="FCB6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108700" y="901700"/>
            <a:ext cx="132207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0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output</a:t>
            </a:r>
            <a:r>
              <a:rPr sz="18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endParaRPr sz="1800">
              <a:latin typeface="Arial"/>
              <a:cs typeface="Arial"/>
            </a:endParaRPr>
          </a:p>
          <a:p>
            <a:pPr marL="88900">
              <a:lnSpc>
                <a:spcPts val="2130"/>
              </a:lnSpc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1 pixel</a:t>
            </a:r>
            <a:r>
              <a:rPr sz="18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shift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4"/>
          <p:cNvSpPr txBox="1">
            <a:spLocks/>
          </p:cNvSpPr>
          <p:nvPr/>
        </p:nvSpPr>
        <p:spPr>
          <a:xfrm>
            <a:off x="152400" y="4894257"/>
            <a:ext cx="5029200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535"/>
              </a:lnSpc>
            </a:pPr>
            <a:r>
              <a:rPr lang="en-US" spc="-5" dirty="0"/>
              <a:t>Slide credit: </a:t>
            </a:r>
            <a:r>
              <a:rPr lang="en-US" dirty="0"/>
              <a:t>Alex Smola and Mu Li (Berkley)</a:t>
            </a:r>
            <a:endParaRPr lang="en-US" spc="-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27914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2-D Max</a:t>
            </a:r>
            <a:r>
              <a:rPr sz="2800" spc="-85" dirty="0"/>
              <a:t> </a:t>
            </a:r>
            <a:r>
              <a:rPr sz="2800" spc="-5" dirty="0"/>
              <a:t>Pooling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254209" y="1504950"/>
            <a:ext cx="4215982" cy="18567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15200" y="307792"/>
            <a:ext cx="1694201" cy="17305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4"/>
          <p:cNvSpPr txBox="1">
            <a:spLocks/>
          </p:cNvSpPr>
          <p:nvPr/>
        </p:nvSpPr>
        <p:spPr>
          <a:xfrm>
            <a:off x="152400" y="4894257"/>
            <a:ext cx="5029200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535"/>
              </a:lnSpc>
            </a:pPr>
            <a:r>
              <a:rPr lang="en-US" spc="-5" dirty="0"/>
              <a:t>Slide credit: </a:t>
            </a:r>
            <a:r>
              <a:rPr lang="en-US" dirty="0"/>
              <a:t>Alex Smola and Mu Li (Berkley)</a:t>
            </a:r>
            <a:endParaRPr lang="en-US" spc="-5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3140219"/>
            <a:ext cx="1371600" cy="88958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63379" y="1023630"/>
            <a:ext cx="7023100" cy="39241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254000" marR="5080" indent="-241300">
              <a:lnSpc>
                <a:spcPts val="2800"/>
              </a:lnSpc>
              <a:spcBef>
                <a:spcPts val="260"/>
              </a:spcBef>
              <a:buChar char="•"/>
              <a:tabLst>
                <a:tab pos="253365" algn="l"/>
                <a:tab pos="254000" algn="l"/>
              </a:tabLst>
            </a:pPr>
            <a:r>
              <a:rPr sz="2400" spc="-5" dirty="0">
                <a:latin typeface="Arial"/>
                <a:cs typeface="Arial"/>
              </a:rPr>
              <a:t>Returns the </a:t>
            </a:r>
            <a:r>
              <a:rPr sz="2400" dirty="0">
                <a:latin typeface="Arial"/>
                <a:cs typeface="Arial"/>
              </a:rPr>
              <a:t>maximal value in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the  </a:t>
            </a:r>
            <a:r>
              <a:rPr sz="2400" dirty="0">
                <a:latin typeface="Arial"/>
                <a:cs typeface="Arial"/>
              </a:rPr>
              <a:t>sliding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window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000" y="2028279"/>
            <a:ext cx="4242218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ooling layer contains no parameters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Pooling operators are deterministic, 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typically calculating either the maximum or the average value of the elements in the pooling window.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These operations are called </a:t>
            </a:r>
            <a:r>
              <a:rPr lang="en-US" sz="1400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maximum pooling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</a:t>
            </a:r>
            <a:r>
              <a:rPr lang="en-US" sz="1400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for short) and </a:t>
            </a:r>
            <a:r>
              <a:rPr lang="en-US" sz="1400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average pooling</a:t>
            </a:r>
            <a:r>
              <a:rPr lang="en-US" sz="1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respectively.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Mitigate the sensitivity of convolutional layers to    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Spatially 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downsample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representations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28181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/>
              <a:t>Average</a:t>
            </a:r>
            <a:r>
              <a:rPr sz="2800" spc="-55" dirty="0"/>
              <a:t> </a:t>
            </a:r>
            <a:r>
              <a:rPr sz="2800" spc="-5" dirty="0"/>
              <a:t>Pooling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68300" y="949960"/>
            <a:ext cx="7818755" cy="191516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54000" indent="-241300">
              <a:lnSpc>
                <a:spcPct val="100000"/>
              </a:lnSpc>
              <a:spcBef>
                <a:spcPts val="620"/>
              </a:spcBef>
              <a:buChar char="•"/>
              <a:tabLst>
                <a:tab pos="253365" algn="l"/>
                <a:tab pos="254000" algn="l"/>
              </a:tabLst>
            </a:pPr>
            <a:r>
              <a:rPr sz="2400" dirty="0">
                <a:latin typeface="Arial"/>
                <a:cs typeface="Arial"/>
              </a:rPr>
              <a:t>Max pooling: </a:t>
            </a:r>
            <a:r>
              <a:rPr sz="2400" spc="-5" dirty="0">
                <a:latin typeface="Arial"/>
                <a:cs typeface="Arial"/>
              </a:rPr>
              <a:t>the strongest pattern </a:t>
            </a:r>
            <a:r>
              <a:rPr sz="2400" dirty="0">
                <a:latin typeface="Arial"/>
                <a:cs typeface="Arial"/>
              </a:rPr>
              <a:t>signal in a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window</a:t>
            </a:r>
            <a:endParaRPr sz="2400">
              <a:latin typeface="Arial"/>
              <a:cs typeface="Arial"/>
            </a:endParaRPr>
          </a:p>
          <a:p>
            <a:pPr marL="254000" indent="-241300">
              <a:lnSpc>
                <a:spcPct val="100000"/>
              </a:lnSpc>
              <a:spcBef>
                <a:spcPts val="520"/>
              </a:spcBef>
              <a:buChar char="•"/>
              <a:tabLst>
                <a:tab pos="253365" algn="l"/>
                <a:tab pos="254000" algn="l"/>
              </a:tabLst>
            </a:pPr>
            <a:r>
              <a:rPr sz="2400" spc="-10" dirty="0">
                <a:latin typeface="Arial"/>
                <a:cs typeface="Arial"/>
              </a:rPr>
              <a:t>Average </a:t>
            </a:r>
            <a:r>
              <a:rPr sz="2400" dirty="0">
                <a:latin typeface="Arial"/>
                <a:cs typeface="Arial"/>
              </a:rPr>
              <a:t>pooling: replace max </a:t>
            </a:r>
            <a:r>
              <a:rPr sz="2400" spc="-5" dirty="0">
                <a:latin typeface="Arial"/>
                <a:cs typeface="Arial"/>
              </a:rPr>
              <a:t>with </a:t>
            </a:r>
            <a:r>
              <a:rPr sz="2400" dirty="0">
                <a:latin typeface="Arial"/>
                <a:cs typeface="Arial"/>
              </a:rPr>
              <a:t>mean in max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pooling</a:t>
            </a:r>
            <a:endParaRPr sz="24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520"/>
              </a:spcBef>
              <a:buChar char="•"/>
              <a:tabLst>
                <a:tab pos="812165" algn="l"/>
                <a:tab pos="812800" algn="l"/>
              </a:tabLst>
            </a:pPr>
            <a:r>
              <a:rPr sz="2400" spc="-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average signal </a:t>
            </a:r>
            <a:r>
              <a:rPr sz="2400" spc="-5" dirty="0">
                <a:latin typeface="Arial"/>
                <a:cs typeface="Arial"/>
              </a:rPr>
              <a:t>strength </a:t>
            </a:r>
            <a:r>
              <a:rPr sz="2400" dirty="0">
                <a:latin typeface="Arial"/>
                <a:cs typeface="Arial"/>
              </a:rPr>
              <a:t>in a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window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>
              <a:latin typeface="Arial"/>
              <a:cs typeface="Arial"/>
            </a:endParaRPr>
          </a:p>
          <a:p>
            <a:pPr marL="1727200">
              <a:lnSpc>
                <a:spcPct val="100000"/>
              </a:lnSpc>
              <a:tabLst>
                <a:tab pos="5003165" algn="l"/>
              </a:tabLst>
            </a:pP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Max</a:t>
            </a:r>
            <a:r>
              <a:rPr sz="1800" spc="-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pooling	</a:t>
            </a:r>
            <a:r>
              <a:rPr sz="1800" spc="-5" dirty="0">
                <a:solidFill>
                  <a:srgbClr val="474746"/>
                </a:solidFill>
                <a:latin typeface="Arial"/>
                <a:cs typeface="Arial"/>
              </a:rPr>
              <a:t>Average</a:t>
            </a:r>
            <a:r>
              <a:rPr sz="1800" spc="-1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pooling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93574" y="2991486"/>
            <a:ext cx="2444239" cy="1630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50638" y="2980734"/>
            <a:ext cx="2502642" cy="1641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4"/>
          <p:cNvSpPr txBox="1">
            <a:spLocks/>
          </p:cNvSpPr>
          <p:nvPr/>
        </p:nvSpPr>
        <p:spPr>
          <a:xfrm>
            <a:off x="152400" y="4894257"/>
            <a:ext cx="5029200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535"/>
              </a:lnSpc>
            </a:pPr>
            <a:r>
              <a:rPr lang="en-US" spc="-5" dirty="0"/>
              <a:t>Slide credit: </a:t>
            </a:r>
            <a:r>
              <a:rPr lang="en-US" dirty="0"/>
              <a:t>Alex Smola and Mu Li (Berkley)</a:t>
            </a:r>
            <a:endParaRPr lang="en-US" spc="-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27914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2-D Max</a:t>
            </a:r>
            <a:r>
              <a:rPr sz="2800" spc="-85" dirty="0"/>
              <a:t> </a:t>
            </a:r>
            <a:r>
              <a:rPr sz="2800" spc="-5" dirty="0"/>
              <a:t>Pooling</a:t>
            </a:r>
            <a:endParaRPr sz="2800" dirty="0"/>
          </a:p>
        </p:txBody>
      </p:sp>
      <p:sp>
        <p:nvSpPr>
          <p:cNvPr id="3" name="object 3"/>
          <p:cNvSpPr txBox="1"/>
          <p:nvPr/>
        </p:nvSpPr>
        <p:spPr>
          <a:xfrm>
            <a:off x="368300" y="1016000"/>
            <a:ext cx="4705985" cy="7467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254000" marR="5080" indent="-241300">
              <a:lnSpc>
                <a:spcPts val="2800"/>
              </a:lnSpc>
              <a:spcBef>
                <a:spcPts val="260"/>
              </a:spcBef>
              <a:buChar char="•"/>
              <a:tabLst>
                <a:tab pos="253365" algn="l"/>
                <a:tab pos="254000" algn="l"/>
              </a:tabLst>
            </a:pPr>
            <a:r>
              <a:rPr sz="2400" spc="-5" dirty="0">
                <a:latin typeface="Arial"/>
                <a:cs typeface="Arial"/>
              </a:rPr>
              <a:t>Returns the </a:t>
            </a:r>
            <a:r>
              <a:rPr sz="2400" dirty="0">
                <a:latin typeface="Arial"/>
                <a:cs typeface="Arial"/>
              </a:rPr>
              <a:t>maximal value in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the  </a:t>
            </a:r>
            <a:r>
              <a:rPr sz="2400" dirty="0">
                <a:latin typeface="Arial"/>
                <a:cs typeface="Arial"/>
              </a:rPr>
              <a:t>sliding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window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1312" y="1987514"/>
            <a:ext cx="4215982" cy="18567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63596" y="307791"/>
            <a:ext cx="2745805" cy="29531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887066" y="3991668"/>
            <a:ext cx="1947545" cy="435609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sz="2200" spc="-200" dirty="0">
                <a:latin typeface="Lucida Sans Unicode"/>
                <a:cs typeface="Lucida Sans Unicode"/>
              </a:rPr>
              <a:t>max(0,1,3,4) </a:t>
            </a:r>
            <a:r>
              <a:rPr sz="2200" spc="-245" dirty="0">
                <a:latin typeface="Lucida Sans Unicode"/>
                <a:cs typeface="Lucida Sans Unicode"/>
              </a:rPr>
              <a:t>=</a:t>
            </a:r>
            <a:r>
              <a:rPr sz="2200" spc="-55" dirty="0">
                <a:latin typeface="Lucida Sans Unicode"/>
                <a:cs typeface="Lucida Sans Unicode"/>
              </a:rPr>
              <a:t> </a:t>
            </a:r>
            <a:r>
              <a:rPr sz="2200" spc="-295" dirty="0">
                <a:latin typeface="Lucida Sans Unicode"/>
                <a:cs typeface="Lucida Sans Unicode"/>
              </a:rPr>
              <a:t>4</a:t>
            </a:r>
            <a:endParaRPr sz="2200">
              <a:latin typeface="Lucida Sans Unicode"/>
              <a:cs typeface="Lucida Sans Unicode"/>
            </a:endParaRPr>
          </a:p>
        </p:txBody>
      </p:sp>
      <p:sp>
        <p:nvSpPr>
          <p:cNvPr id="8" name="object 14"/>
          <p:cNvSpPr txBox="1">
            <a:spLocks/>
          </p:cNvSpPr>
          <p:nvPr/>
        </p:nvSpPr>
        <p:spPr>
          <a:xfrm>
            <a:off x="152400" y="4894257"/>
            <a:ext cx="5029200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535"/>
              </a:lnSpc>
            </a:pPr>
            <a:r>
              <a:rPr lang="en-US" spc="-5" dirty="0"/>
              <a:t>Slide credit: </a:t>
            </a:r>
            <a:r>
              <a:rPr lang="en-US" dirty="0"/>
              <a:t>Alex Smola and Mu Li (Berkley)</a:t>
            </a:r>
            <a:endParaRPr lang="en-US" spc="-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71550"/>
            <a:ext cx="5257800" cy="2181342"/>
          </a:xfrm>
          <a:prstGeom prst="rect">
            <a:avLst/>
          </a:prstGeom>
        </p:spPr>
      </p:pic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381000" y="285750"/>
            <a:ext cx="55118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2-D Max</a:t>
            </a:r>
            <a:r>
              <a:rPr sz="2800" spc="-85" dirty="0"/>
              <a:t> </a:t>
            </a:r>
            <a:r>
              <a:rPr sz="2800" spc="-5" dirty="0"/>
              <a:t>Pooling</a:t>
            </a:r>
            <a:r>
              <a:rPr lang="en-US" sz="2800" spc="-5" dirty="0"/>
              <a:t> - Code</a:t>
            </a:r>
            <a:endParaRPr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64" y="3165768"/>
            <a:ext cx="6076950" cy="4877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3170512"/>
            <a:ext cx="1752600" cy="4892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959" y="3714750"/>
            <a:ext cx="2042556" cy="30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0" y="3714750"/>
            <a:ext cx="1539381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893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770757" y="2400038"/>
            <a:ext cx="2019300" cy="1057275"/>
            <a:chOff x="5770757" y="2400038"/>
            <a:chExt cx="2019300" cy="1057275"/>
          </a:xfrm>
        </p:grpSpPr>
        <p:sp>
          <p:nvSpPr>
            <p:cNvPr id="3" name="object 3"/>
            <p:cNvSpPr/>
            <p:nvPr/>
          </p:nvSpPr>
          <p:spPr>
            <a:xfrm>
              <a:off x="5770757" y="2487454"/>
              <a:ext cx="2018895" cy="90241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019057" y="2425296"/>
              <a:ext cx="490198" cy="103151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944252" y="2400038"/>
              <a:ext cx="490054" cy="103120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27914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2-D Max</a:t>
            </a:r>
            <a:r>
              <a:rPr sz="2800" spc="-85" dirty="0"/>
              <a:t> </a:t>
            </a:r>
            <a:r>
              <a:rPr sz="2800" spc="-5" dirty="0"/>
              <a:t>Pooling</a:t>
            </a:r>
            <a:endParaRPr sz="2800"/>
          </a:p>
        </p:txBody>
      </p:sp>
      <p:sp>
        <p:nvSpPr>
          <p:cNvPr id="7" name="object 7"/>
          <p:cNvSpPr txBox="1"/>
          <p:nvPr/>
        </p:nvSpPr>
        <p:spPr>
          <a:xfrm>
            <a:off x="368300" y="1016000"/>
            <a:ext cx="7354570" cy="1036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0" indent="-241300">
              <a:lnSpc>
                <a:spcPct val="100000"/>
              </a:lnSpc>
              <a:spcBef>
                <a:spcPts val="100"/>
              </a:spcBef>
              <a:buChar char="•"/>
              <a:tabLst>
                <a:tab pos="253365" algn="l"/>
                <a:tab pos="254000" algn="l"/>
              </a:tabLst>
            </a:pPr>
            <a:r>
              <a:rPr sz="2400" spc="-5" dirty="0">
                <a:latin typeface="Arial"/>
                <a:cs typeface="Arial"/>
              </a:rPr>
              <a:t>Returns the </a:t>
            </a:r>
            <a:r>
              <a:rPr sz="2400" dirty="0">
                <a:latin typeface="Arial"/>
                <a:cs typeface="Arial"/>
              </a:rPr>
              <a:t>maximal value in </a:t>
            </a:r>
            <a:r>
              <a:rPr sz="2400" spc="-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sliding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window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>
              <a:latin typeface="Arial"/>
              <a:cs typeface="Arial"/>
            </a:endParaRPr>
          </a:p>
          <a:p>
            <a:pPr marL="342900">
              <a:lnSpc>
                <a:spcPct val="100000"/>
              </a:lnSpc>
              <a:tabLst>
                <a:tab pos="3275965" algn="l"/>
                <a:tab pos="5549265" algn="l"/>
              </a:tabLst>
            </a:pPr>
            <a:r>
              <a:rPr sz="1800" spc="-15" dirty="0">
                <a:solidFill>
                  <a:srgbClr val="474746"/>
                </a:solidFill>
                <a:latin typeface="Arial"/>
                <a:cs typeface="Arial"/>
              </a:rPr>
              <a:t>Vertical</a:t>
            </a:r>
            <a:r>
              <a:rPr sz="1800" spc="1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edge</a:t>
            </a:r>
            <a:r>
              <a:rPr sz="1800" spc="1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74746"/>
                </a:solidFill>
                <a:latin typeface="Arial"/>
                <a:cs typeface="Arial"/>
              </a:rPr>
              <a:t>detection	</a:t>
            </a: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Conv</a:t>
            </a:r>
            <a:r>
              <a:rPr sz="1800" spc="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74746"/>
                </a:solidFill>
                <a:latin typeface="Arial"/>
                <a:cs typeface="Arial"/>
              </a:rPr>
              <a:t>output	</a:t>
            </a: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2 x 2 max</a:t>
            </a:r>
            <a:r>
              <a:rPr sz="1800" spc="-10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pooling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6185" y="2473157"/>
            <a:ext cx="1984089" cy="9437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26799" y="2510328"/>
            <a:ext cx="2018895" cy="9024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92205" y="3568256"/>
            <a:ext cx="1555750" cy="1298575"/>
          </a:xfrm>
          <a:custGeom>
            <a:avLst/>
            <a:gdLst/>
            <a:ahLst/>
            <a:cxnLst/>
            <a:rect l="l" t="t" r="r" b="b"/>
            <a:pathLst>
              <a:path w="1555750" h="1298575">
                <a:moveTo>
                  <a:pt x="1491852" y="292100"/>
                </a:moveTo>
                <a:lnTo>
                  <a:pt x="63500" y="292100"/>
                </a:lnTo>
                <a:lnTo>
                  <a:pt x="38783" y="297090"/>
                </a:lnTo>
                <a:lnTo>
                  <a:pt x="18598" y="310698"/>
                </a:lnTo>
                <a:lnTo>
                  <a:pt x="4990" y="330883"/>
                </a:lnTo>
                <a:lnTo>
                  <a:pt x="0" y="355600"/>
                </a:lnTo>
                <a:lnTo>
                  <a:pt x="0" y="1235075"/>
                </a:lnTo>
                <a:lnTo>
                  <a:pt x="4990" y="1259792"/>
                </a:lnTo>
                <a:lnTo>
                  <a:pt x="18598" y="1279976"/>
                </a:lnTo>
                <a:lnTo>
                  <a:pt x="38783" y="1293585"/>
                </a:lnTo>
                <a:lnTo>
                  <a:pt x="63500" y="1298575"/>
                </a:lnTo>
                <a:lnTo>
                  <a:pt x="1491852" y="1298575"/>
                </a:lnTo>
                <a:lnTo>
                  <a:pt x="1516569" y="1293585"/>
                </a:lnTo>
                <a:lnTo>
                  <a:pt x="1536754" y="1279976"/>
                </a:lnTo>
                <a:lnTo>
                  <a:pt x="1550362" y="1259792"/>
                </a:lnTo>
                <a:lnTo>
                  <a:pt x="1555352" y="1235075"/>
                </a:lnTo>
                <a:lnTo>
                  <a:pt x="1555352" y="355600"/>
                </a:lnTo>
                <a:lnTo>
                  <a:pt x="1550362" y="330883"/>
                </a:lnTo>
                <a:lnTo>
                  <a:pt x="1536754" y="310698"/>
                </a:lnTo>
                <a:lnTo>
                  <a:pt x="1516569" y="297090"/>
                </a:lnTo>
                <a:lnTo>
                  <a:pt x="1491852" y="292100"/>
                </a:lnTo>
                <a:close/>
              </a:path>
              <a:path w="1555750" h="1298575">
                <a:moveTo>
                  <a:pt x="1029889" y="0"/>
                </a:moveTo>
                <a:lnTo>
                  <a:pt x="903287" y="292100"/>
                </a:lnTo>
                <a:lnTo>
                  <a:pt x="1156889" y="292100"/>
                </a:lnTo>
                <a:lnTo>
                  <a:pt x="1029889" y="0"/>
                </a:lnTo>
                <a:close/>
              </a:path>
            </a:pathLst>
          </a:custGeom>
          <a:solidFill>
            <a:srgbClr val="FCB6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334000" y="4064000"/>
            <a:ext cx="1283970" cy="56642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65100" marR="5080" indent="-152400">
              <a:lnSpc>
                <a:spcPts val="2100"/>
              </a:lnSpc>
              <a:spcBef>
                <a:spcPts val="220"/>
              </a:spcBef>
            </a:pP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Tolerant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1  pixel</a:t>
            </a: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shift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4"/>
          <p:cNvSpPr txBox="1">
            <a:spLocks/>
          </p:cNvSpPr>
          <p:nvPr/>
        </p:nvSpPr>
        <p:spPr>
          <a:xfrm>
            <a:off x="152400" y="4894257"/>
            <a:ext cx="5029200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535"/>
              </a:lnSpc>
            </a:pPr>
            <a:r>
              <a:rPr lang="en-US" spc="-5" dirty="0"/>
              <a:t>Slide credit: </a:t>
            </a:r>
            <a:r>
              <a:rPr lang="en-US" dirty="0"/>
              <a:t>Alex Smola and Mu Li (Berkley)</a:t>
            </a:r>
            <a:endParaRPr lang="en-US" spc="-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660463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Padding, Stride, and Multiple</a:t>
            </a:r>
            <a:r>
              <a:rPr sz="2800" spc="-15" dirty="0"/>
              <a:t> </a:t>
            </a:r>
            <a:r>
              <a:rPr sz="2800" spc="-5" dirty="0"/>
              <a:t>Channels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68300" y="1016000"/>
            <a:ext cx="5520690" cy="23215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254000" marR="462915" indent="-241300">
              <a:lnSpc>
                <a:spcPts val="2800"/>
              </a:lnSpc>
              <a:spcBef>
                <a:spcPts val="260"/>
              </a:spcBef>
              <a:buChar char="•"/>
              <a:tabLst>
                <a:tab pos="253365" algn="l"/>
                <a:tab pos="254000" algn="l"/>
              </a:tabLst>
            </a:pPr>
            <a:r>
              <a:rPr sz="2400" dirty="0">
                <a:latin typeface="Arial"/>
                <a:cs typeface="Arial"/>
              </a:rPr>
              <a:t>Pooling layers have similar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padding  and </a:t>
            </a:r>
            <a:r>
              <a:rPr sz="2400" spc="-5" dirty="0">
                <a:latin typeface="Arial"/>
                <a:cs typeface="Arial"/>
              </a:rPr>
              <a:t>stride </a:t>
            </a:r>
            <a:r>
              <a:rPr sz="2400" dirty="0">
                <a:latin typeface="Arial"/>
                <a:cs typeface="Arial"/>
              </a:rPr>
              <a:t>as </a:t>
            </a:r>
            <a:r>
              <a:rPr sz="2400" spc="-5" dirty="0">
                <a:latin typeface="Arial"/>
                <a:cs typeface="Arial"/>
              </a:rPr>
              <a:t>convolutional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layers</a:t>
            </a:r>
            <a:endParaRPr sz="2400">
              <a:latin typeface="Arial"/>
              <a:cs typeface="Arial"/>
            </a:endParaRPr>
          </a:p>
          <a:p>
            <a:pPr marL="254000" indent="-241300">
              <a:lnSpc>
                <a:spcPct val="100000"/>
              </a:lnSpc>
              <a:spcBef>
                <a:spcPts val="439"/>
              </a:spcBef>
              <a:buChar char="•"/>
              <a:tabLst>
                <a:tab pos="253365" algn="l"/>
                <a:tab pos="254000" algn="l"/>
              </a:tabLst>
            </a:pPr>
            <a:r>
              <a:rPr sz="2400" dirty="0">
                <a:latin typeface="Arial"/>
                <a:cs typeface="Arial"/>
              </a:rPr>
              <a:t>No learnable</a:t>
            </a:r>
            <a:r>
              <a:rPr sz="2400" spc="-5" dirty="0">
                <a:latin typeface="Arial"/>
                <a:cs typeface="Arial"/>
              </a:rPr>
              <a:t> parameters</a:t>
            </a:r>
            <a:endParaRPr sz="2400">
              <a:latin typeface="Arial"/>
              <a:cs typeface="Arial"/>
            </a:endParaRPr>
          </a:p>
          <a:p>
            <a:pPr marL="254000" marR="5080" indent="-241300">
              <a:lnSpc>
                <a:spcPts val="2800"/>
              </a:lnSpc>
              <a:spcBef>
                <a:spcPts val="680"/>
              </a:spcBef>
              <a:buChar char="•"/>
              <a:tabLst>
                <a:tab pos="253365" algn="l"/>
                <a:tab pos="254000" algn="l"/>
              </a:tabLst>
            </a:pPr>
            <a:r>
              <a:rPr sz="2400" dirty="0">
                <a:latin typeface="Arial"/>
                <a:cs typeface="Arial"/>
              </a:rPr>
              <a:t>Apply pooling </a:t>
            </a:r>
            <a:r>
              <a:rPr sz="2400" spc="-5" dirty="0">
                <a:latin typeface="Arial"/>
                <a:cs typeface="Arial"/>
              </a:rPr>
              <a:t>for </a:t>
            </a:r>
            <a:r>
              <a:rPr sz="2400" dirty="0">
                <a:latin typeface="Arial"/>
                <a:cs typeface="Arial"/>
              </a:rPr>
              <a:t>each input channel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to  obtain the </a:t>
            </a:r>
            <a:r>
              <a:rPr sz="2400" dirty="0">
                <a:latin typeface="Arial"/>
                <a:cs typeface="Arial"/>
              </a:rPr>
              <a:t>corresponding </a:t>
            </a:r>
            <a:r>
              <a:rPr sz="2400" spc="-5" dirty="0">
                <a:latin typeface="Arial"/>
                <a:cs typeface="Arial"/>
              </a:rPr>
              <a:t>output  </a:t>
            </a:r>
            <a:r>
              <a:rPr sz="2400" dirty="0">
                <a:latin typeface="Arial"/>
                <a:cs typeface="Arial"/>
              </a:rPr>
              <a:t>channel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06600" y="612999"/>
            <a:ext cx="3087599" cy="3112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09600" y="3686472"/>
            <a:ext cx="5216525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400" b="1" spc="-5" dirty="0">
                <a:latin typeface="Arial"/>
                <a:cs typeface="Arial"/>
              </a:rPr>
              <a:t>#output channels </a:t>
            </a:r>
            <a:r>
              <a:rPr sz="2400" b="1" dirty="0">
                <a:latin typeface="Arial"/>
                <a:cs typeface="Arial"/>
              </a:rPr>
              <a:t>= </a:t>
            </a:r>
            <a:r>
              <a:rPr sz="2400" b="1" spc="-5" dirty="0">
                <a:latin typeface="Arial"/>
                <a:cs typeface="Arial"/>
              </a:rPr>
              <a:t>#input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channels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14"/>
          <p:cNvSpPr txBox="1">
            <a:spLocks/>
          </p:cNvSpPr>
          <p:nvPr/>
        </p:nvSpPr>
        <p:spPr>
          <a:xfrm>
            <a:off x="152400" y="4894257"/>
            <a:ext cx="5029200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535"/>
              </a:lnSpc>
            </a:pPr>
            <a:r>
              <a:rPr lang="en-US" spc="-5" dirty="0"/>
              <a:t>Slide credit: </a:t>
            </a:r>
            <a:r>
              <a:rPr lang="en-US" dirty="0"/>
              <a:t>Alex Smola and Mu Li (Berkley)</a:t>
            </a:r>
            <a:endParaRPr lang="en-US" spc="-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381000" y="285750"/>
            <a:ext cx="8382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2-D </a:t>
            </a:r>
            <a:r>
              <a:rPr lang="en-US" sz="2800" dirty="0"/>
              <a:t>Pooling and Striding</a:t>
            </a:r>
            <a:endParaRPr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895350"/>
            <a:ext cx="2380376" cy="7572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3400" y="97155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=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849523"/>
            <a:ext cx="1683782" cy="4268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887" y="1456254"/>
            <a:ext cx="1800095" cy="392668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4038600" y="1047750"/>
            <a:ext cx="1295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2" idx="2"/>
          </p:cNvCxnSpPr>
          <p:nvPr/>
        </p:nvCxnSpPr>
        <p:spPr>
          <a:xfrm flipH="1">
            <a:off x="6248400" y="1276350"/>
            <a:ext cx="3691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57200" y="1970877"/>
            <a:ext cx="5331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212121"/>
                </a:solidFill>
                <a:latin typeface="Roboto"/>
              </a:rPr>
              <a:t>Function assumes a stride shape of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(3, 3)</a:t>
            </a:r>
            <a:r>
              <a:rPr lang="en-US" altLang="en-US" dirty="0">
                <a:solidFill>
                  <a:srgbClr val="212121"/>
                </a:solidFill>
                <a:latin typeface="Roboto"/>
              </a:rPr>
              <a:t> by default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744" y="2658498"/>
            <a:ext cx="5353744" cy="5613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800" y="2544006"/>
            <a:ext cx="2861605" cy="87354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3994046"/>
            <a:ext cx="5803182" cy="63510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3867150"/>
            <a:ext cx="2400300" cy="79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465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300" y="4917839"/>
            <a:ext cx="2340610" cy="184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35"/>
              </a:lnSpc>
            </a:pPr>
            <a:r>
              <a:rPr sz="1300" spc="-5" dirty="0">
                <a:solidFill>
                  <a:srgbClr val="474746"/>
                </a:solidFill>
                <a:latin typeface="Arial"/>
                <a:cs typeface="Arial"/>
              </a:rPr>
              <a:t>courses.d2l.ai/berkeley-stat-157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24829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1800" y="2087879"/>
            <a:ext cx="3241040" cy="90868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ts val="3400"/>
              </a:lnSpc>
              <a:spcBef>
                <a:spcPts val="340"/>
              </a:spcBef>
            </a:pPr>
            <a:r>
              <a:rPr sz="2950" dirty="0">
                <a:solidFill>
                  <a:srgbClr val="FFFFFF"/>
                </a:solidFill>
              </a:rPr>
              <a:t>Multiple Input</a:t>
            </a:r>
            <a:r>
              <a:rPr sz="2950" spc="-70" dirty="0">
                <a:solidFill>
                  <a:srgbClr val="FFFFFF"/>
                </a:solidFill>
              </a:rPr>
              <a:t> </a:t>
            </a:r>
            <a:r>
              <a:rPr sz="2950" dirty="0">
                <a:solidFill>
                  <a:srgbClr val="FFFFFF"/>
                </a:solidFill>
              </a:rPr>
              <a:t>and  Output</a:t>
            </a:r>
            <a:r>
              <a:rPr sz="2950" spc="-25" dirty="0">
                <a:solidFill>
                  <a:srgbClr val="FFFFFF"/>
                </a:solidFill>
              </a:rPr>
              <a:t> </a:t>
            </a:r>
            <a:r>
              <a:rPr sz="2950" dirty="0">
                <a:solidFill>
                  <a:srgbClr val="FFFFFF"/>
                </a:solidFill>
              </a:rPr>
              <a:t>Channels</a:t>
            </a:r>
            <a:endParaRPr sz="2950"/>
          </a:p>
        </p:txBody>
      </p:sp>
      <p:sp>
        <p:nvSpPr>
          <p:cNvPr id="5" name="object 14"/>
          <p:cNvSpPr txBox="1">
            <a:spLocks/>
          </p:cNvSpPr>
          <p:nvPr/>
        </p:nvSpPr>
        <p:spPr>
          <a:xfrm>
            <a:off x="152400" y="4894257"/>
            <a:ext cx="5029200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535"/>
              </a:lnSpc>
            </a:pPr>
            <a:r>
              <a:rPr lang="en-US" spc="-5" dirty="0">
                <a:solidFill>
                  <a:schemeClr val="bg1"/>
                </a:solidFill>
              </a:rPr>
              <a:t>Slide credit: </a:t>
            </a:r>
            <a:r>
              <a:rPr lang="en-US" dirty="0">
                <a:solidFill>
                  <a:schemeClr val="bg1"/>
                </a:solidFill>
              </a:rPr>
              <a:t>Alex Smola and Mu Li (Berkley)</a:t>
            </a:r>
            <a:endParaRPr lang="en-US" spc="-5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42950"/>
            <a:ext cx="6857294" cy="4045502"/>
          </a:xfrm>
          <a:prstGeom prst="rect">
            <a:avLst/>
          </a:prstGeom>
        </p:spPr>
      </p:pic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660463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Padding, Stride, and Multiple</a:t>
            </a:r>
            <a:r>
              <a:rPr sz="2800" spc="-15" dirty="0"/>
              <a:t> </a:t>
            </a:r>
            <a:r>
              <a:rPr sz="2800" spc="-5" dirty="0"/>
              <a:t>Channels</a:t>
            </a:r>
            <a:endParaRPr sz="2800" dirty="0"/>
          </a:p>
        </p:txBody>
      </p:sp>
      <p:sp>
        <p:nvSpPr>
          <p:cNvPr id="6" name="object 14"/>
          <p:cNvSpPr txBox="1">
            <a:spLocks/>
          </p:cNvSpPr>
          <p:nvPr/>
        </p:nvSpPr>
        <p:spPr>
          <a:xfrm>
            <a:off x="152400" y="4894257"/>
            <a:ext cx="6172200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535"/>
              </a:lnSpc>
            </a:pPr>
            <a:r>
              <a:rPr lang="en-US" spc="-5" dirty="0"/>
              <a:t>Slide credit: </a:t>
            </a:r>
            <a:r>
              <a:rPr lang="en-US" dirty="0" err="1"/>
              <a:t>Fei-Fei</a:t>
            </a:r>
            <a:r>
              <a:rPr lang="en-US" dirty="0"/>
              <a:t> Li, </a:t>
            </a:r>
            <a:r>
              <a:rPr lang="en-US" dirty="0" err="1"/>
              <a:t>Ranjay</a:t>
            </a:r>
            <a:r>
              <a:rPr lang="en-US" dirty="0"/>
              <a:t> Krishna and </a:t>
            </a:r>
            <a:r>
              <a:rPr lang="en-US" dirty="0" err="1"/>
              <a:t>Danfei</a:t>
            </a:r>
            <a:r>
              <a:rPr lang="en-US" dirty="0"/>
              <a:t> Xu (2019)</a:t>
            </a:r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878166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660463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Padding, Stride, and Multiple</a:t>
            </a:r>
            <a:r>
              <a:rPr sz="2800" spc="-15" dirty="0"/>
              <a:t> </a:t>
            </a:r>
            <a:r>
              <a:rPr sz="2800" spc="-5" dirty="0"/>
              <a:t>Channels</a:t>
            </a:r>
            <a:endParaRPr sz="2800" dirty="0"/>
          </a:p>
        </p:txBody>
      </p:sp>
      <p:sp>
        <p:nvSpPr>
          <p:cNvPr id="3" name="object 3"/>
          <p:cNvSpPr txBox="1"/>
          <p:nvPr/>
        </p:nvSpPr>
        <p:spPr>
          <a:xfrm>
            <a:off x="368300" y="1016000"/>
            <a:ext cx="5520690" cy="23215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254000" marR="462915" indent="-241300">
              <a:lnSpc>
                <a:spcPts val="2800"/>
              </a:lnSpc>
              <a:spcBef>
                <a:spcPts val="260"/>
              </a:spcBef>
              <a:buChar char="•"/>
              <a:tabLst>
                <a:tab pos="253365" algn="l"/>
                <a:tab pos="254000" algn="l"/>
              </a:tabLst>
            </a:pPr>
            <a:r>
              <a:rPr sz="2400" dirty="0">
                <a:latin typeface="Arial"/>
                <a:cs typeface="Arial"/>
              </a:rPr>
              <a:t>Pooling layers have similar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padding  and </a:t>
            </a:r>
            <a:r>
              <a:rPr sz="2400" spc="-5" dirty="0">
                <a:latin typeface="Arial"/>
                <a:cs typeface="Arial"/>
              </a:rPr>
              <a:t>stride </a:t>
            </a:r>
            <a:r>
              <a:rPr sz="2400" dirty="0">
                <a:latin typeface="Arial"/>
                <a:cs typeface="Arial"/>
              </a:rPr>
              <a:t>as </a:t>
            </a:r>
            <a:r>
              <a:rPr sz="2400" spc="-5" dirty="0">
                <a:latin typeface="Arial"/>
                <a:cs typeface="Arial"/>
              </a:rPr>
              <a:t>convolutional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layers</a:t>
            </a:r>
            <a:endParaRPr sz="2400">
              <a:latin typeface="Arial"/>
              <a:cs typeface="Arial"/>
            </a:endParaRPr>
          </a:p>
          <a:p>
            <a:pPr marL="254000" indent="-241300">
              <a:lnSpc>
                <a:spcPct val="100000"/>
              </a:lnSpc>
              <a:spcBef>
                <a:spcPts val="439"/>
              </a:spcBef>
              <a:buChar char="•"/>
              <a:tabLst>
                <a:tab pos="253365" algn="l"/>
                <a:tab pos="254000" algn="l"/>
              </a:tabLst>
            </a:pPr>
            <a:r>
              <a:rPr sz="2400" dirty="0">
                <a:latin typeface="Arial"/>
                <a:cs typeface="Arial"/>
              </a:rPr>
              <a:t>No learnable</a:t>
            </a:r>
            <a:r>
              <a:rPr sz="2400" spc="-5" dirty="0">
                <a:latin typeface="Arial"/>
                <a:cs typeface="Arial"/>
              </a:rPr>
              <a:t> parameters</a:t>
            </a:r>
            <a:endParaRPr sz="2400">
              <a:latin typeface="Arial"/>
              <a:cs typeface="Arial"/>
            </a:endParaRPr>
          </a:p>
          <a:p>
            <a:pPr marL="254000" marR="5080" indent="-241300">
              <a:lnSpc>
                <a:spcPts val="2800"/>
              </a:lnSpc>
              <a:spcBef>
                <a:spcPts val="680"/>
              </a:spcBef>
              <a:buChar char="•"/>
              <a:tabLst>
                <a:tab pos="253365" algn="l"/>
                <a:tab pos="254000" algn="l"/>
              </a:tabLst>
            </a:pPr>
            <a:r>
              <a:rPr sz="2400" dirty="0">
                <a:latin typeface="Arial"/>
                <a:cs typeface="Arial"/>
              </a:rPr>
              <a:t>Apply pooling </a:t>
            </a:r>
            <a:r>
              <a:rPr sz="2400" spc="-5" dirty="0">
                <a:latin typeface="Arial"/>
                <a:cs typeface="Arial"/>
              </a:rPr>
              <a:t>for </a:t>
            </a:r>
            <a:r>
              <a:rPr sz="2400" dirty="0">
                <a:latin typeface="Arial"/>
                <a:cs typeface="Arial"/>
              </a:rPr>
              <a:t>each input channel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to  obtain the </a:t>
            </a:r>
            <a:r>
              <a:rPr sz="2400" dirty="0">
                <a:latin typeface="Arial"/>
                <a:cs typeface="Arial"/>
              </a:rPr>
              <a:t>corresponding </a:t>
            </a:r>
            <a:r>
              <a:rPr sz="2400" spc="-5" dirty="0">
                <a:latin typeface="Arial"/>
                <a:cs typeface="Arial"/>
              </a:rPr>
              <a:t>output  </a:t>
            </a:r>
            <a:r>
              <a:rPr sz="2400" dirty="0">
                <a:latin typeface="Arial"/>
                <a:cs typeface="Arial"/>
              </a:rPr>
              <a:t>channel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06600" y="612999"/>
            <a:ext cx="3087599" cy="3112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09600" y="3686472"/>
            <a:ext cx="5216525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400" b="1" spc="-5" dirty="0">
                <a:latin typeface="Arial"/>
                <a:cs typeface="Arial"/>
              </a:rPr>
              <a:t>#output channels </a:t>
            </a:r>
            <a:r>
              <a:rPr sz="2400" b="1" dirty="0">
                <a:latin typeface="Arial"/>
                <a:cs typeface="Arial"/>
              </a:rPr>
              <a:t>= </a:t>
            </a:r>
            <a:r>
              <a:rPr sz="2400" b="1" spc="-5" dirty="0">
                <a:latin typeface="Arial"/>
                <a:cs typeface="Arial"/>
              </a:rPr>
              <a:t>#input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channels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14"/>
          <p:cNvSpPr txBox="1">
            <a:spLocks/>
          </p:cNvSpPr>
          <p:nvPr/>
        </p:nvSpPr>
        <p:spPr>
          <a:xfrm>
            <a:off x="152400" y="4894257"/>
            <a:ext cx="5029200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535"/>
              </a:lnSpc>
            </a:pPr>
            <a:r>
              <a:rPr lang="en-US" spc="-5" dirty="0"/>
              <a:t>Slide credit: </a:t>
            </a:r>
            <a:r>
              <a:rPr lang="en-US" dirty="0"/>
              <a:t>Alex Smola and Mu Li (Berkley)</a:t>
            </a:r>
            <a:endParaRPr lang="en-US" spc="-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8026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Padding, Stride, and Multiple</a:t>
            </a:r>
            <a:r>
              <a:rPr sz="2800" spc="-15" dirty="0"/>
              <a:t> </a:t>
            </a:r>
            <a:r>
              <a:rPr sz="2800" spc="-5" dirty="0"/>
              <a:t>Channels</a:t>
            </a:r>
            <a:r>
              <a:rPr lang="en-US" sz="2800" spc="-5" dirty="0"/>
              <a:t> - Code</a:t>
            </a:r>
            <a:endParaRPr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895350"/>
            <a:ext cx="2683709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5600" y="819150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=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647950"/>
            <a:ext cx="4854294" cy="6858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2724150"/>
            <a:ext cx="2178050" cy="135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63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61950"/>
            <a:ext cx="6850380" cy="609600"/>
          </a:xfrm>
        </p:spPr>
        <p:txBody>
          <a:bodyPr/>
          <a:lstStyle/>
          <a:p>
            <a:r>
              <a:rPr lang="en-US" dirty="0"/>
              <a:t>Typical CNN Architecture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04950"/>
            <a:ext cx="8371267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2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16465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Summary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368300" y="949960"/>
            <a:ext cx="7603490" cy="339090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54000" indent="-241300">
              <a:lnSpc>
                <a:spcPct val="100000"/>
              </a:lnSpc>
              <a:spcBef>
                <a:spcPts val="620"/>
              </a:spcBef>
              <a:buChar char="•"/>
              <a:tabLst>
                <a:tab pos="253365" algn="l"/>
                <a:tab pos="254000" algn="l"/>
              </a:tabLst>
            </a:pPr>
            <a:r>
              <a:rPr sz="2400" spc="-5" dirty="0">
                <a:latin typeface="Arial"/>
                <a:cs typeface="Arial"/>
              </a:rPr>
              <a:t>Convolutional </a:t>
            </a:r>
            <a:r>
              <a:rPr sz="2400" dirty="0">
                <a:latin typeface="Arial"/>
                <a:cs typeface="Arial"/>
              </a:rPr>
              <a:t>layer</a:t>
            </a:r>
            <a:endParaRPr sz="24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520"/>
              </a:spcBef>
              <a:buChar char="•"/>
              <a:tabLst>
                <a:tab pos="812165" algn="l"/>
                <a:tab pos="812800" algn="l"/>
              </a:tabLst>
            </a:pPr>
            <a:r>
              <a:rPr sz="2400" dirty="0">
                <a:latin typeface="Arial"/>
                <a:cs typeface="Arial"/>
              </a:rPr>
              <a:t>Reduced model </a:t>
            </a:r>
            <a:r>
              <a:rPr sz="2400" spc="-5" dirty="0">
                <a:latin typeface="Arial"/>
                <a:cs typeface="Arial"/>
              </a:rPr>
              <a:t>capacity </a:t>
            </a:r>
            <a:r>
              <a:rPr sz="2400" dirty="0">
                <a:latin typeface="Arial"/>
                <a:cs typeface="Arial"/>
              </a:rPr>
              <a:t>compared </a:t>
            </a:r>
            <a:r>
              <a:rPr sz="2400" spc="-5" dirty="0">
                <a:latin typeface="Arial"/>
                <a:cs typeface="Arial"/>
              </a:rPr>
              <a:t>to </a:t>
            </a:r>
            <a:r>
              <a:rPr sz="2400" dirty="0">
                <a:latin typeface="Arial"/>
                <a:cs typeface="Arial"/>
              </a:rPr>
              <a:t>dense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layer</a:t>
            </a:r>
            <a:endParaRPr sz="24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520"/>
              </a:spcBef>
              <a:buChar char="•"/>
              <a:tabLst>
                <a:tab pos="812165" algn="l"/>
                <a:tab pos="812800" algn="l"/>
              </a:tabLst>
            </a:pPr>
            <a:r>
              <a:rPr sz="2400" spc="-10" dirty="0">
                <a:latin typeface="Arial"/>
                <a:cs typeface="Arial"/>
              </a:rPr>
              <a:t>Efficient </a:t>
            </a:r>
            <a:r>
              <a:rPr sz="2400" dirty="0">
                <a:latin typeface="Arial"/>
                <a:cs typeface="Arial"/>
              </a:rPr>
              <a:t>at </a:t>
            </a:r>
            <a:r>
              <a:rPr sz="2400" spc="-5" dirty="0">
                <a:latin typeface="Arial"/>
                <a:cs typeface="Arial"/>
              </a:rPr>
              <a:t>detecting spatial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pattens</a:t>
            </a:r>
            <a:endParaRPr sz="24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420"/>
              </a:spcBef>
              <a:buChar char="•"/>
              <a:tabLst>
                <a:tab pos="812165" algn="l"/>
                <a:tab pos="812800" algn="l"/>
              </a:tabLst>
            </a:pPr>
            <a:r>
              <a:rPr sz="2400" dirty="0">
                <a:latin typeface="Arial"/>
                <a:cs typeface="Arial"/>
              </a:rPr>
              <a:t>High </a:t>
            </a:r>
            <a:r>
              <a:rPr sz="2400" spc="-5" dirty="0">
                <a:latin typeface="Arial"/>
                <a:cs typeface="Arial"/>
              </a:rPr>
              <a:t>computation complexity</a:t>
            </a:r>
            <a:endParaRPr sz="2400">
              <a:latin typeface="Arial"/>
              <a:cs typeface="Arial"/>
            </a:endParaRPr>
          </a:p>
          <a:p>
            <a:pPr marL="812800" marR="648335" lvl="1" indent="-342900">
              <a:lnSpc>
                <a:spcPts val="2800"/>
              </a:lnSpc>
              <a:spcBef>
                <a:spcPts val="680"/>
              </a:spcBef>
              <a:buChar char="•"/>
              <a:tabLst>
                <a:tab pos="812165" algn="l"/>
                <a:tab pos="812800" algn="l"/>
              </a:tabLst>
            </a:pPr>
            <a:r>
              <a:rPr sz="2400" spc="-5" dirty="0">
                <a:latin typeface="Arial"/>
                <a:cs typeface="Arial"/>
              </a:rPr>
              <a:t>Control output </a:t>
            </a:r>
            <a:r>
              <a:rPr sz="2400" dirty="0">
                <a:latin typeface="Arial"/>
                <a:cs typeface="Arial"/>
              </a:rPr>
              <a:t>shape via padding, </a:t>
            </a:r>
            <a:r>
              <a:rPr sz="2400" spc="-5" dirty="0">
                <a:latin typeface="Arial"/>
                <a:cs typeface="Arial"/>
              </a:rPr>
              <a:t>strides </a:t>
            </a:r>
            <a:r>
              <a:rPr sz="2400" dirty="0">
                <a:latin typeface="Arial"/>
                <a:cs typeface="Arial"/>
              </a:rPr>
              <a:t>and  channels</a:t>
            </a:r>
            <a:endParaRPr sz="2400">
              <a:latin typeface="Arial"/>
              <a:cs typeface="Arial"/>
            </a:endParaRPr>
          </a:p>
          <a:p>
            <a:pPr marL="254000" indent="-241300">
              <a:lnSpc>
                <a:spcPct val="100000"/>
              </a:lnSpc>
              <a:spcBef>
                <a:spcPts val="439"/>
              </a:spcBef>
              <a:buChar char="•"/>
              <a:tabLst>
                <a:tab pos="253365" algn="l"/>
                <a:tab pos="254000" algn="l"/>
              </a:tabLst>
            </a:pPr>
            <a:r>
              <a:rPr sz="2400" spc="-5" dirty="0">
                <a:latin typeface="Arial"/>
                <a:cs typeface="Arial"/>
              </a:rPr>
              <a:t>Max/Average </a:t>
            </a:r>
            <a:r>
              <a:rPr sz="2400" dirty="0">
                <a:latin typeface="Arial"/>
                <a:cs typeface="Arial"/>
              </a:rPr>
              <a:t>Pooling layer</a:t>
            </a:r>
            <a:endParaRPr sz="2400">
              <a:latin typeface="Arial"/>
              <a:cs typeface="Arial"/>
            </a:endParaRPr>
          </a:p>
          <a:p>
            <a:pPr marL="812800" lvl="1" indent="-342900">
              <a:lnSpc>
                <a:spcPct val="100000"/>
              </a:lnSpc>
              <a:spcBef>
                <a:spcPts val="520"/>
              </a:spcBef>
              <a:buChar char="•"/>
              <a:tabLst>
                <a:tab pos="812165" algn="l"/>
                <a:tab pos="812800" algn="l"/>
              </a:tabLst>
            </a:pPr>
            <a:r>
              <a:rPr sz="2400" dirty="0">
                <a:latin typeface="Arial"/>
                <a:cs typeface="Arial"/>
              </a:rPr>
              <a:t>Provides some degree of invariance </a:t>
            </a:r>
            <a:r>
              <a:rPr sz="2400" spc="-5" dirty="0">
                <a:latin typeface="Arial"/>
                <a:cs typeface="Arial"/>
              </a:rPr>
              <a:t>to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translation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14"/>
          <p:cNvSpPr txBox="1">
            <a:spLocks/>
          </p:cNvSpPr>
          <p:nvPr/>
        </p:nvSpPr>
        <p:spPr>
          <a:xfrm>
            <a:off x="152400" y="4894257"/>
            <a:ext cx="5029200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535"/>
              </a:lnSpc>
            </a:pPr>
            <a:r>
              <a:rPr lang="en-US" spc="-5" dirty="0"/>
              <a:t>Slide credit: </a:t>
            </a:r>
            <a:r>
              <a:rPr lang="en-US" dirty="0"/>
              <a:t>Alex Smola and Mu Li (Berkley)</a:t>
            </a:r>
            <a:endParaRPr lang="en-US" spc="-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3350"/>
            <a:ext cx="5943600" cy="635000"/>
          </a:xfrm>
        </p:spPr>
        <p:txBody>
          <a:bodyPr/>
          <a:lstStyle/>
          <a:p>
            <a:r>
              <a:rPr lang="en-US" dirty="0"/>
              <a:t>Complete Example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895350"/>
            <a:ext cx="7144026" cy="403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33350"/>
            <a:ext cx="4010025" cy="129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89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28600" y="2017875"/>
            <a:ext cx="8915400" cy="20778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LeNet</a:t>
            </a:r>
            <a:r>
              <a:rPr spc="-185" dirty="0"/>
              <a:t> </a:t>
            </a:r>
            <a:r>
              <a:rPr spc="-5" dirty="0"/>
              <a:t>Architecture</a:t>
            </a:r>
          </a:p>
        </p:txBody>
      </p:sp>
      <p:sp>
        <p:nvSpPr>
          <p:cNvPr id="6" name="object 14"/>
          <p:cNvSpPr txBox="1">
            <a:spLocks/>
          </p:cNvSpPr>
          <p:nvPr/>
        </p:nvSpPr>
        <p:spPr>
          <a:xfrm>
            <a:off x="152400" y="4894257"/>
            <a:ext cx="5029200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535"/>
              </a:lnSpc>
            </a:pPr>
            <a:r>
              <a:rPr lang="en-US" spc="-5" dirty="0"/>
              <a:t>Slide credit: </a:t>
            </a:r>
            <a:r>
              <a:rPr lang="en-US" dirty="0"/>
              <a:t>Alex Smola and Mu Li (Berkley)</a:t>
            </a:r>
            <a:endParaRPr lang="en-US" spc="-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33800" y="85923"/>
            <a:ext cx="5252720" cy="4695627"/>
            <a:chOff x="3739225" y="53446"/>
            <a:chExt cx="5405120" cy="5087620"/>
          </a:xfrm>
        </p:grpSpPr>
        <p:sp>
          <p:nvSpPr>
            <p:cNvPr id="3" name="object 3"/>
            <p:cNvSpPr/>
            <p:nvPr/>
          </p:nvSpPr>
          <p:spPr>
            <a:xfrm>
              <a:off x="3739225" y="53446"/>
              <a:ext cx="4477881" cy="252927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670640" y="1811846"/>
              <a:ext cx="789305" cy="285750"/>
            </a:xfrm>
            <a:custGeom>
              <a:avLst/>
              <a:gdLst/>
              <a:ahLst/>
              <a:cxnLst/>
              <a:rect l="l" t="t" r="r" b="b"/>
              <a:pathLst>
                <a:path w="789304" h="285750">
                  <a:moveTo>
                    <a:pt x="0" y="0"/>
                  </a:moveTo>
                  <a:lnTo>
                    <a:pt x="789039" y="0"/>
                  </a:lnTo>
                  <a:lnTo>
                    <a:pt x="789039" y="285262"/>
                  </a:lnTo>
                  <a:lnTo>
                    <a:pt x="0" y="285262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744695" y="2534597"/>
              <a:ext cx="5399304" cy="26062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15963" y="3420217"/>
              <a:ext cx="789305" cy="285750"/>
            </a:xfrm>
            <a:custGeom>
              <a:avLst/>
              <a:gdLst/>
              <a:ahLst/>
              <a:cxnLst/>
              <a:rect l="l" t="t" r="r" b="b"/>
              <a:pathLst>
                <a:path w="789304" h="285750">
                  <a:moveTo>
                    <a:pt x="0" y="0"/>
                  </a:moveTo>
                  <a:lnTo>
                    <a:pt x="789039" y="0"/>
                  </a:lnTo>
                  <a:lnTo>
                    <a:pt x="789039" y="285262"/>
                  </a:lnTo>
                  <a:lnTo>
                    <a:pt x="0" y="285262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92100" y="2120900"/>
            <a:ext cx="2969260" cy="858519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715">
              <a:lnSpc>
                <a:spcPts val="3200"/>
              </a:lnSpc>
              <a:spcBef>
                <a:spcPts val="340"/>
              </a:spcBef>
            </a:pPr>
            <a:r>
              <a:rPr sz="2800" b="1" spc="-5" dirty="0">
                <a:latin typeface="Arial"/>
                <a:cs typeface="Arial"/>
              </a:rPr>
              <a:t>Handwritten</a:t>
            </a:r>
            <a:r>
              <a:rPr sz="2800" b="1" spc="-60" dirty="0">
                <a:latin typeface="Arial"/>
                <a:cs typeface="Arial"/>
              </a:rPr>
              <a:t> </a:t>
            </a:r>
            <a:r>
              <a:rPr sz="2800" b="1" spc="-5" dirty="0">
                <a:latin typeface="Arial"/>
                <a:cs typeface="Arial"/>
              </a:rPr>
              <a:t>Digit  Recognition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14"/>
          <p:cNvSpPr txBox="1">
            <a:spLocks/>
          </p:cNvSpPr>
          <p:nvPr/>
        </p:nvSpPr>
        <p:spPr>
          <a:xfrm>
            <a:off x="152400" y="4894257"/>
            <a:ext cx="5029200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535"/>
              </a:lnSpc>
            </a:pPr>
            <a:r>
              <a:rPr lang="en-US" spc="-5" dirty="0"/>
              <a:t>Slide credit: </a:t>
            </a:r>
            <a:r>
              <a:rPr lang="en-US" dirty="0"/>
              <a:t>Alex Smola and Mu Li (Berkley)</a:t>
            </a:r>
            <a:endParaRPr lang="en-US" spc="-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6200" y="-24207"/>
            <a:ext cx="5305642" cy="47295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5600" y="88900"/>
            <a:ext cx="16059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MN</a:t>
            </a:r>
            <a:r>
              <a:rPr spc="-5" dirty="0"/>
              <a:t>I</a:t>
            </a:r>
            <a:r>
              <a:rPr dirty="0"/>
              <a:t>ST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68300" y="949960"/>
            <a:ext cx="3080385" cy="217170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54000" indent="-241300">
              <a:lnSpc>
                <a:spcPct val="100000"/>
              </a:lnSpc>
              <a:spcBef>
                <a:spcPts val="620"/>
              </a:spcBef>
              <a:buChar char="•"/>
              <a:tabLst>
                <a:tab pos="253365" algn="l"/>
                <a:tab pos="254000" algn="l"/>
              </a:tabLst>
            </a:pPr>
            <a:r>
              <a:rPr sz="2400" spc="-5" dirty="0">
                <a:latin typeface="Arial"/>
                <a:cs typeface="Arial"/>
              </a:rPr>
              <a:t>Centered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scaled</a:t>
            </a:r>
            <a:endParaRPr sz="2400">
              <a:latin typeface="Arial"/>
              <a:cs typeface="Arial"/>
            </a:endParaRPr>
          </a:p>
          <a:p>
            <a:pPr marL="254000" indent="-241300">
              <a:lnSpc>
                <a:spcPct val="100000"/>
              </a:lnSpc>
              <a:spcBef>
                <a:spcPts val="520"/>
              </a:spcBef>
              <a:buChar char="•"/>
              <a:tabLst>
                <a:tab pos="253365" algn="l"/>
                <a:tab pos="254000" algn="l"/>
              </a:tabLst>
            </a:pPr>
            <a:r>
              <a:rPr sz="2400" spc="-5" dirty="0">
                <a:latin typeface="Arial"/>
                <a:cs typeface="Arial"/>
              </a:rPr>
              <a:t>50,000 training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  <a:p>
            <a:pPr marL="254000" indent="-241300">
              <a:lnSpc>
                <a:spcPct val="100000"/>
              </a:lnSpc>
              <a:spcBef>
                <a:spcPts val="520"/>
              </a:spcBef>
              <a:buChar char="•"/>
              <a:tabLst>
                <a:tab pos="253365" algn="l"/>
                <a:tab pos="254000" algn="l"/>
              </a:tabLst>
            </a:pPr>
            <a:r>
              <a:rPr sz="2400" spc="-5" dirty="0">
                <a:latin typeface="Arial"/>
                <a:cs typeface="Arial"/>
              </a:rPr>
              <a:t>10,000 test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  <a:p>
            <a:pPr marL="254000" indent="-241300">
              <a:lnSpc>
                <a:spcPct val="100000"/>
              </a:lnSpc>
              <a:spcBef>
                <a:spcPts val="420"/>
              </a:spcBef>
              <a:buChar char="•"/>
              <a:tabLst>
                <a:tab pos="253365" algn="l"/>
                <a:tab pos="254000" algn="l"/>
              </a:tabLst>
            </a:pPr>
            <a:r>
              <a:rPr sz="2400" dirty="0">
                <a:latin typeface="Arial"/>
                <a:cs typeface="Arial"/>
              </a:rPr>
              <a:t>28 x 28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images</a:t>
            </a:r>
            <a:endParaRPr sz="2400">
              <a:latin typeface="Arial"/>
              <a:cs typeface="Arial"/>
            </a:endParaRPr>
          </a:p>
          <a:p>
            <a:pPr marL="254000" indent="-241300">
              <a:lnSpc>
                <a:spcPct val="100000"/>
              </a:lnSpc>
              <a:spcBef>
                <a:spcPts val="520"/>
              </a:spcBef>
              <a:buChar char="•"/>
              <a:tabLst>
                <a:tab pos="253365" algn="l"/>
                <a:tab pos="254000" algn="l"/>
              </a:tabLst>
            </a:pPr>
            <a:r>
              <a:rPr sz="2400" dirty="0">
                <a:latin typeface="Arial"/>
                <a:cs typeface="Arial"/>
              </a:rPr>
              <a:t>10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classes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14"/>
          <p:cNvSpPr txBox="1">
            <a:spLocks/>
          </p:cNvSpPr>
          <p:nvPr/>
        </p:nvSpPr>
        <p:spPr>
          <a:xfrm>
            <a:off x="152400" y="4894257"/>
            <a:ext cx="4953000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535"/>
              </a:lnSpc>
            </a:pPr>
            <a:r>
              <a:rPr lang="en-US" spc="-5" dirty="0"/>
              <a:t>Slide credit: </a:t>
            </a:r>
            <a:r>
              <a:rPr lang="en-US" dirty="0"/>
              <a:t>Alex Smola and Mu Li (Berkley)</a:t>
            </a:r>
            <a:endParaRPr lang="en-US" spc="-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81000" y="285750"/>
            <a:ext cx="6972300" cy="45351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334000" y="2647950"/>
            <a:ext cx="1894205" cy="18999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64135">
              <a:lnSpc>
                <a:spcPts val="2100"/>
              </a:lnSpc>
              <a:spcBef>
                <a:spcPts val="219"/>
              </a:spcBef>
            </a:pPr>
            <a:r>
              <a:rPr sz="1800" spc="-120" dirty="0">
                <a:solidFill>
                  <a:srgbClr val="FFFFFF"/>
                </a:solidFill>
                <a:latin typeface="Arial"/>
                <a:cs typeface="Arial"/>
              </a:rPr>
              <a:t>Y.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LeCun, L.  Bottou, </a:t>
            </a:r>
            <a:r>
              <a:rPr sz="1800" spc="-120" dirty="0">
                <a:solidFill>
                  <a:srgbClr val="FFFFFF"/>
                </a:solidFill>
                <a:latin typeface="Arial"/>
                <a:cs typeface="Arial"/>
              </a:rPr>
              <a:t>Y.</a:t>
            </a:r>
            <a:r>
              <a:rPr sz="1800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Bengio,</a:t>
            </a:r>
            <a:endParaRPr sz="1800" dirty="0">
              <a:latin typeface="Arial"/>
              <a:cs typeface="Arial"/>
            </a:endParaRPr>
          </a:p>
          <a:p>
            <a:pPr marL="12700" marR="5080">
              <a:lnSpc>
                <a:spcPts val="2100"/>
              </a:lnSpc>
            </a:pPr>
            <a:r>
              <a:rPr sz="1800" spc="-120" dirty="0">
                <a:solidFill>
                  <a:srgbClr val="FFFFFF"/>
                </a:solidFill>
                <a:latin typeface="Arial"/>
                <a:cs typeface="Arial"/>
              </a:rPr>
              <a:t>P. 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Haffner,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1998  Gradient-based 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learning applied</a:t>
            </a: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to 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document 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recognition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14"/>
          <p:cNvSpPr txBox="1">
            <a:spLocks/>
          </p:cNvSpPr>
          <p:nvPr/>
        </p:nvSpPr>
        <p:spPr>
          <a:xfrm>
            <a:off x="152400" y="4894257"/>
            <a:ext cx="5029200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535"/>
              </a:lnSpc>
            </a:pPr>
            <a:r>
              <a:rPr lang="en-US" spc="-5" dirty="0"/>
              <a:t>Slide credit: </a:t>
            </a:r>
            <a:r>
              <a:rPr lang="en-US" dirty="0"/>
              <a:t>Alex Smola and Mu Li (Berkley)</a:t>
            </a:r>
            <a:endParaRPr lang="en-US" spc="-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40354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Multiple Input</a:t>
            </a:r>
            <a:r>
              <a:rPr sz="2800" spc="-55" dirty="0"/>
              <a:t> </a:t>
            </a:r>
            <a:r>
              <a:rPr sz="2800" spc="-5" dirty="0"/>
              <a:t>Channels</a:t>
            </a:r>
            <a:endParaRPr sz="2800"/>
          </a:p>
        </p:txBody>
      </p:sp>
      <p:sp>
        <p:nvSpPr>
          <p:cNvPr id="5" name="object 5"/>
          <p:cNvSpPr txBox="1"/>
          <p:nvPr/>
        </p:nvSpPr>
        <p:spPr>
          <a:xfrm>
            <a:off x="304800" y="666750"/>
            <a:ext cx="6146165" cy="88900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54000" indent="-241300">
              <a:lnSpc>
                <a:spcPct val="100000"/>
              </a:lnSpc>
              <a:spcBef>
                <a:spcPts val="620"/>
              </a:spcBef>
              <a:buChar char="•"/>
              <a:tabLst>
                <a:tab pos="253365" algn="l"/>
                <a:tab pos="254000" algn="l"/>
              </a:tabLst>
            </a:pPr>
            <a:r>
              <a:rPr sz="2400" dirty="0">
                <a:latin typeface="Arial"/>
                <a:cs typeface="Arial"/>
              </a:rPr>
              <a:t>Color image may have </a:t>
            </a:r>
            <a:r>
              <a:rPr sz="2400" spc="-5" dirty="0">
                <a:latin typeface="Arial"/>
                <a:cs typeface="Arial"/>
              </a:rPr>
              <a:t>three RGB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channels</a:t>
            </a:r>
          </a:p>
          <a:p>
            <a:pPr marL="254000" indent="-241300">
              <a:lnSpc>
                <a:spcPct val="100000"/>
              </a:lnSpc>
              <a:spcBef>
                <a:spcPts val="520"/>
              </a:spcBef>
              <a:buChar char="•"/>
              <a:tabLst>
                <a:tab pos="253365" algn="l"/>
                <a:tab pos="254000" algn="l"/>
              </a:tabLst>
            </a:pPr>
            <a:r>
              <a:rPr sz="2400" spc="-5" dirty="0">
                <a:latin typeface="Arial"/>
                <a:cs typeface="Arial"/>
              </a:rPr>
              <a:t>Converting to </a:t>
            </a:r>
            <a:r>
              <a:rPr sz="2400" dirty="0">
                <a:latin typeface="Arial"/>
                <a:cs typeface="Arial"/>
              </a:rPr>
              <a:t>grayscale loses </a:t>
            </a:r>
            <a:r>
              <a:rPr sz="2400" spc="-5" dirty="0">
                <a:latin typeface="Arial"/>
                <a:cs typeface="Arial"/>
              </a:rPr>
              <a:t>information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95600" y="1655693"/>
            <a:ext cx="2819400" cy="27448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4"/>
          <p:cNvSpPr txBox="1">
            <a:spLocks/>
          </p:cNvSpPr>
          <p:nvPr/>
        </p:nvSpPr>
        <p:spPr>
          <a:xfrm>
            <a:off x="152400" y="4894257"/>
            <a:ext cx="5029200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535"/>
              </a:lnSpc>
            </a:pPr>
            <a:r>
              <a:rPr lang="en-US" spc="-5" dirty="0"/>
              <a:t>Slide credit: </a:t>
            </a:r>
            <a:r>
              <a:rPr lang="en-US" dirty="0"/>
              <a:t>Alex Smola and Mu Li (Berkley)</a:t>
            </a:r>
            <a:endParaRPr lang="en-US" spc="-5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0" y="227943"/>
            <a:ext cx="9144000" cy="4066540"/>
            <a:chOff x="0" y="227943"/>
            <a:chExt cx="9144000" cy="4066540"/>
          </a:xfrm>
        </p:grpSpPr>
        <p:sp>
          <p:nvSpPr>
            <p:cNvPr id="5" name="object 5"/>
            <p:cNvSpPr/>
            <p:nvPr/>
          </p:nvSpPr>
          <p:spPr>
            <a:xfrm>
              <a:off x="0" y="1992474"/>
              <a:ext cx="9144000" cy="23015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53000" y="227943"/>
              <a:ext cx="2968625" cy="1985645"/>
            </a:xfrm>
            <a:custGeom>
              <a:avLst/>
              <a:gdLst/>
              <a:ahLst/>
              <a:cxnLst/>
              <a:rect l="l" t="t" r="r" b="b"/>
              <a:pathLst>
                <a:path w="2968625" h="1985645">
                  <a:moveTo>
                    <a:pt x="2500312" y="0"/>
                  </a:moveTo>
                  <a:lnTo>
                    <a:pt x="68262" y="0"/>
                  </a:lnTo>
                  <a:lnTo>
                    <a:pt x="41671" y="5357"/>
                  </a:lnTo>
                  <a:lnTo>
                    <a:pt x="19975" y="19975"/>
                  </a:lnTo>
                  <a:lnTo>
                    <a:pt x="5357" y="41671"/>
                  </a:lnTo>
                  <a:lnTo>
                    <a:pt x="0" y="68262"/>
                  </a:lnTo>
                  <a:lnTo>
                    <a:pt x="0" y="1298575"/>
                  </a:lnTo>
                  <a:lnTo>
                    <a:pt x="5357" y="1325166"/>
                  </a:lnTo>
                  <a:lnTo>
                    <a:pt x="19975" y="1346861"/>
                  </a:lnTo>
                  <a:lnTo>
                    <a:pt x="41671" y="1361479"/>
                  </a:lnTo>
                  <a:lnTo>
                    <a:pt x="68262" y="1366837"/>
                  </a:lnTo>
                  <a:lnTo>
                    <a:pt x="2361803" y="1366837"/>
                  </a:lnTo>
                  <a:lnTo>
                    <a:pt x="2968625" y="1985566"/>
                  </a:lnTo>
                  <a:lnTo>
                    <a:pt x="2568575" y="1092597"/>
                  </a:lnTo>
                  <a:lnTo>
                    <a:pt x="2568575" y="68262"/>
                  </a:lnTo>
                  <a:lnTo>
                    <a:pt x="2563217" y="41671"/>
                  </a:lnTo>
                  <a:lnTo>
                    <a:pt x="2548599" y="19975"/>
                  </a:lnTo>
                  <a:lnTo>
                    <a:pt x="2526903" y="5357"/>
                  </a:lnTo>
                  <a:lnTo>
                    <a:pt x="2500312" y="0"/>
                  </a:lnTo>
                  <a:close/>
                </a:path>
              </a:pathLst>
            </a:custGeom>
            <a:solidFill>
              <a:srgbClr val="0C67A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168900" y="342900"/>
            <a:ext cx="2143760" cy="11023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algn="ctr">
              <a:lnSpc>
                <a:spcPts val="2800"/>
              </a:lnSpc>
              <a:spcBef>
                <a:spcPts val="260"/>
              </a:spcBef>
            </a:pPr>
            <a:r>
              <a:rPr sz="2400" b="0" dirty="0">
                <a:solidFill>
                  <a:srgbClr val="FFFFFF"/>
                </a:solidFill>
                <a:latin typeface="Arial"/>
                <a:cs typeface="Arial"/>
              </a:rPr>
              <a:t>Expensive</a:t>
            </a:r>
            <a:r>
              <a:rPr sz="2400" b="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2400" b="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0" dirty="0">
                <a:solidFill>
                  <a:srgbClr val="FFFFFF"/>
                </a:solidFill>
                <a:latin typeface="Arial"/>
                <a:cs typeface="Arial"/>
              </a:rPr>
              <a:t>we  have many  outputs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14"/>
          <p:cNvSpPr txBox="1">
            <a:spLocks/>
          </p:cNvSpPr>
          <p:nvPr/>
        </p:nvSpPr>
        <p:spPr>
          <a:xfrm>
            <a:off x="152400" y="4894257"/>
            <a:ext cx="5029200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535"/>
              </a:lnSpc>
            </a:pPr>
            <a:r>
              <a:rPr lang="en-US" spc="-5" dirty="0"/>
              <a:t>Slide credit: </a:t>
            </a:r>
            <a:r>
              <a:rPr lang="en-US" dirty="0"/>
              <a:t>Alex Smola and Mu Li (Berkley)</a:t>
            </a:r>
            <a:endParaRPr lang="en-US" spc="-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1000" y="209550"/>
            <a:ext cx="85344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00"/>
              </a:spcBef>
            </a:pPr>
            <a:r>
              <a:rPr spc="-5" dirty="0" err="1"/>
              <a:t>LeNet</a:t>
            </a:r>
            <a:r>
              <a:rPr spc="-185" dirty="0"/>
              <a:t> </a:t>
            </a:r>
            <a:r>
              <a:rPr spc="-5" dirty="0"/>
              <a:t>Architecture</a:t>
            </a:r>
            <a:r>
              <a:rPr lang="en-US" spc="-5" dirty="0"/>
              <a:t>- </a:t>
            </a:r>
            <a:r>
              <a:rPr lang="en-US" spc="-5" dirty="0" err="1"/>
              <a:t>Pytorch</a:t>
            </a:r>
            <a:r>
              <a:rPr lang="en-US" spc="-5" dirty="0"/>
              <a:t> Code </a:t>
            </a:r>
            <a:endParaRPr spc="-5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59" y="943046"/>
            <a:ext cx="3520167" cy="4105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844549"/>
            <a:ext cx="4572000" cy="426813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4270235"/>
            <a:ext cx="2057400" cy="2286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2729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8300" y="114300"/>
            <a:ext cx="816610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 err="1"/>
              <a:t>LeNet</a:t>
            </a:r>
            <a:r>
              <a:rPr sz="2800" spc="-5" dirty="0"/>
              <a:t> in</a:t>
            </a:r>
            <a:r>
              <a:rPr lang="en-US" sz="2800" spc="-75" dirty="0"/>
              <a:t> </a:t>
            </a:r>
            <a:r>
              <a:rPr lang="en-US" sz="2800" spc="-75" dirty="0" err="1"/>
              <a:t>PyTorch</a:t>
            </a:r>
            <a:r>
              <a:rPr lang="en-US" sz="2800" spc="-75" dirty="0"/>
              <a:t> – Check if the shapes are as expected</a:t>
            </a:r>
            <a:endParaRPr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1" y="1200151"/>
            <a:ext cx="4889500" cy="9652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36" y="2266950"/>
            <a:ext cx="4804630" cy="257789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1651777"/>
            <a:ext cx="9144000" cy="28865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dirty="0"/>
              <a:t>AlexNet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300" y="4917839"/>
            <a:ext cx="2340610" cy="184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35"/>
              </a:lnSpc>
            </a:pPr>
            <a:r>
              <a:rPr sz="1300" spc="-5" dirty="0">
                <a:solidFill>
                  <a:srgbClr val="474746"/>
                </a:solidFill>
                <a:latin typeface="Arial"/>
                <a:cs typeface="Arial"/>
              </a:rPr>
              <a:t>courses.d2l.ai/berkeley-stat-157</a:t>
            </a:r>
            <a:endParaRPr sz="13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32300" y="114300"/>
            <a:ext cx="29698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Function</a:t>
            </a:r>
            <a:r>
              <a:rPr sz="2800" spc="-55" dirty="0"/>
              <a:t> </a:t>
            </a:r>
            <a:r>
              <a:rPr sz="2800" spc="-5" dirty="0"/>
              <a:t>Classes</a:t>
            </a:r>
            <a:endParaRPr sz="2800"/>
          </a:p>
        </p:txBody>
      </p:sp>
      <p:sp>
        <p:nvSpPr>
          <p:cNvPr id="5" name="object 5"/>
          <p:cNvSpPr/>
          <p:nvPr/>
        </p:nvSpPr>
        <p:spPr>
          <a:xfrm>
            <a:off x="0" y="251"/>
            <a:ext cx="4113918" cy="51429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61686" y="765715"/>
            <a:ext cx="4289088" cy="12017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495800" y="2270760"/>
            <a:ext cx="3994150" cy="209550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54000" indent="-241300">
              <a:lnSpc>
                <a:spcPct val="100000"/>
              </a:lnSpc>
              <a:spcBef>
                <a:spcPts val="620"/>
              </a:spcBef>
              <a:buChar char="•"/>
              <a:tabLst>
                <a:tab pos="253365" algn="l"/>
                <a:tab pos="254000" algn="l"/>
              </a:tabLst>
            </a:pPr>
            <a:r>
              <a:rPr sz="2400" spc="-5" dirty="0">
                <a:latin typeface="Arial"/>
                <a:cs typeface="Arial"/>
              </a:rPr>
              <a:t>Extract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features</a:t>
            </a:r>
            <a:endParaRPr sz="2400">
              <a:latin typeface="Arial"/>
              <a:cs typeface="Arial"/>
            </a:endParaRPr>
          </a:p>
          <a:p>
            <a:pPr marL="254000" indent="-241300">
              <a:lnSpc>
                <a:spcPct val="100000"/>
              </a:lnSpc>
              <a:spcBef>
                <a:spcPts val="520"/>
              </a:spcBef>
              <a:buChar char="•"/>
              <a:tabLst>
                <a:tab pos="253365" algn="l"/>
                <a:tab pos="254000" algn="l"/>
              </a:tabLst>
            </a:pPr>
            <a:r>
              <a:rPr sz="2400" dirty="0">
                <a:latin typeface="Arial"/>
                <a:cs typeface="Arial"/>
              </a:rPr>
              <a:t>Pick kernel </a:t>
            </a:r>
            <a:r>
              <a:rPr sz="2400" spc="-5" dirty="0">
                <a:latin typeface="Arial"/>
                <a:cs typeface="Arial"/>
              </a:rPr>
              <a:t>for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similarity</a:t>
            </a:r>
            <a:endParaRPr sz="2400">
              <a:latin typeface="Arial"/>
              <a:cs typeface="Arial"/>
            </a:endParaRPr>
          </a:p>
          <a:p>
            <a:pPr marL="254000" marR="920115" indent="-241300">
              <a:lnSpc>
                <a:spcPts val="2800"/>
              </a:lnSpc>
              <a:spcBef>
                <a:spcPts val="580"/>
              </a:spcBef>
              <a:buChar char="•"/>
              <a:tabLst>
                <a:tab pos="253365" algn="l"/>
                <a:tab pos="254000" algn="l"/>
              </a:tabLst>
            </a:pPr>
            <a:r>
              <a:rPr sz="2400" b="1" dirty="0">
                <a:latin typeface="Arial"/>
                <a:cs typeface="Arial"/>
              </a:rPr>
              <a:t>Convex</a:t>
            </a:r>
            <a:r>
              <a:rPr sz="2400" b="1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optimization  </a:t>
            </a:r>
            <a:r>
              <a:rPr sz="2400" dirty="0">
                <a:latin typeface="Arial"/>
                <a:cs typeface="Arial"/>
              </a:rPr>
              <a:t>problem</a:t>
            </a:r>
            <a:endParaRPr sz="2400">
              <a:latin typeface="Arial"/>
              <a:cs typeface="Arial"/>
            </a:endParaRPr>
          </a:p>
          <a:p>
            <a:pPr marL="254000" indent="-241300">
              <a:lnSpc>
                <a:spcPct val="100000"/>
              </a:lnSpc>
              <a:spcBef>
                <a:spcPts val="439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sz="2400" dirty="0">
                <a:latin typeface="Arial"/>
                <a:cs typeface="Arial"/>
              </a:rPr>
              <a:t>Many </a:t>
            </a:r>
            <a:r>
              <a:rPr sz="2400" spc="-5" dirty="0">
                <a:latin typeface="Arial"/>
                <a:cs typeface="Arial"/>
              </a:rPr>
              <a:t>beautiful theorems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…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01800" y="177800"/>
            <a:ext cx="703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2001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5B5E3BDF-2634-421F-9E9D-B63CFDB5E7E2}"/>
              </a:ext>
            </a:extLst>
          </p:cNvPr>
          <p:cNvSpPr txBox="1">
            <a:spLocks/>
          </p:cNvSpPr>
          <p:nvPr/>
        </p:nvSpPr>
        <p:spPr>
          <a:xfrm>
            <a:off x="4343400" y="4821659"/>
            <a:ext cx="5029200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535"/>
              </a:lnSpc>
            </a:pPr>
            <a:r>
              <a:rPr lang="en-US" spc="-5" dirty="0"/>
              <a:t>Slide credit: </a:t>
            </a:r>
            <a:r>
              <a:rPr lang="en-US" dirty="0"/>
              <a:t>Alex Smola and Mu Li (Berkley)</a:t>
            </a:r>
            <a:endParaRPr lang="en-US" spc="-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300" y="4917839"/>
            <a:ext cx="2340610" cy="184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35"/>
              </a:lnSpc>
            </a:pPr>
            <a:r>
              <a:rPr sz="1300" spc="-5" dirty="0">
                <a:solidFill>
                  <a:srgbClr val="474746"/>
                </a:solidFill>
                <a:latin typeface="Arial"/>
                <a:cs typeface="Arial"/>
              </a:rPr>
              <a:t>courses.d2l.ai/berkeley-stat-157</a:t>
            </a:r>
            <a:endParaRPr sz="13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00500" y="114300"/>
            <a:ext cx="16859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Geometry</a:t>
            </a:r>
            <a:endParaRPr sz="2800"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3623427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038600" y="962660"/>
            <a:ext cx="4462780" cy="325120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54000" indent="-241300">
              <a:lnSpc>
                <a:spcPct val="100000"/>
              </a:lnSpc>
              <a:spcBef>
                <a:spcPts val="620"/>
              </a:spcBef>
              <a:buChar char="•"/>
              <a:tabLst>
                <a:tab pos="253365" algn="l"/>
                <a:tab pos="254000" algn="l"/>
              </a:tabLst>
            </a:pPr>
            <a:r>
              <a:rPr sz="2400" spc="-5" dirty="0">
                <a:latin typeface="Arial"/>
                <a:cs typeface="Arial"/>
              </a:rPr>
              <a:t>Extract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features</a:t>
            </a:r>
            <a:endParaRPr sz="2400">
              <a:latin typeface="Arial"/>
              <a:cs typeface="Arial"/>
            </a:endParaRPr>
          </a:p>
          <a:p>
            <a:pPr marL="254000" marR="219075" indent="-241300">
              <a:lnSpc>
                <a:spcPts val="2800"/>
              </a:lnSpc>
              <a:spcBef>
                <a:spcPts val="680"/>
              </a:spcBef>
              <a:buChar char="•"/>
              <a:tabLst>
                <a:tab pos="253365" algn="l"/>
                <a:tab pos="254000" algn="l"/>
              </a:tabLst>
            </a:pPr>
            <a:r>
              <a:rPr sz="2400" dirty="0">
                <a:latin typeface="Arial"/>
                <a:cs typeface="Arial"/>
              </a:rPr>
              <a:t>Describe </a:t>
            </a:r>
            <a:r>
              <a:rPr sz="2400" spc="-5" dirty="0">
                <a:latin typeface="Arial"/>
                <a:cs typeface="Arial"/>
              </a:rPr>
              <a:t>geometry (e.g.  multiple </a:t>
            </a:r>
            <a:r>
              <a:rPr sz="2400" dirty="0">
                <a:latin typeface="Arial"/>
                <a:cs typeface="Arial"/>
              </a:rPr>
              <a:t>cameras)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analytically</a:t>
            </a:r>
            <a:endParaRPr sz="2400">
              <a:latin typeface="Arial"/>
              <a:cs typeface="Arial"/>
            </a:endParaRPr>
          </a:p>
          <a:p>
            <a:pPr marL="254000" marR="592455" indent="-241300">
              <a:lnSpc>
                <a:spcPts val="2800"/>
              </a:lnSpc>
              <a:spcBef>
                <a:spcPts val="600"/>
              </a:spcBef>
              <a:buChar char="•"/>
              <a:tabLst>
                <a:tab pos="253365" algn="l"/>
                <a:tab pos="254000" algn="l"/>
              </a:tabLst>
            </a:pPr>
            <a:r>
              <a:rPr sz="2400" b="1" spc="-5" dirty="0">
                <a:latin typeface="Arial"/>
                <a:cs typeface="Arial"/>
              </a:rPr>
              <a:t>(Non)Convex </a:t>
            </a:r>
            <a:r>
              <a:rPr sz="2400" spc="-5" dirty="0">
                <a:latin typeface="Arial"/>
                <a:cs typeface="Arial"/>
              </a:rPr>
              <a:t>optimization  </a:t>
            </a:r>
            <a:r>
              <a:rPr sz="2400" dirty="0">
                <a:latin typeface="Arial"/>
                <a:cs typeface="Arial"/>
              </a:rPr>
              <a:t>problems</a:t>
            </a:r>
            <a:endParaRPr sz="2400">
              <a:latin typeface="Arial"/>
              <a:cs typeface="Arial"/>
            </a:endParaRPr>
          </a:p>
          <a:p>
            <a:pPr marL="254000" indent="-241300">
              <a:lnSpc>
                <a:spcPct val="100000"/>
              </a:lnSpc>
              <a:spcBef>
                <a:spcPts val="439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sz="2400" dirty="0">
                <a:latin typeface="Arial"/>
                <a:cs typeface="Arial"/>
              </a:rPr>
              <a:t>Many </a:t>
            </a:r>
            <a:r>
              <a:rPr sz="2400" spc="-5" dirty="0">
                <a:latin typeface="Arial"/>
                <a:cs typeface="Arial"/>
              </a:rPr>
              <a:t>beautiful theorems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…</a:t>
            </a:r>
            <a:endParaRPr sz="2400">
              <a:latin typeface="Arial"/>
              <a:cs typeface="Arial"/>
            </a:endParaRPr>
          </a:p>
          <a:p>
            <a:pPr marL="254000" marR="5080" indent="-241300">
              <a:lnSpc>
                <a:spcPts val="2800"/>
              </a:lnSpc>
              <a:spcBef>
                <a:spcPts val="680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sz="2400" spc="-10" dirty="0">
                <a:latin typeface="Arial"/>
                <a:cs typeface="Arial"/>
              </a:rPr>
              <a:t>Works </a:t>
            </a:r>
            <a:r>
              <a:rPr sz="2400" dirty="0">
                <a:latin typeface="Arial"/>
                <a:cs typeface="Arial"/>
              </a:rPr>
              <a:t>very well in </a:t>
            </a:r>
            <a:r>
              <a:rPr sz="2400" spc="-5" dirty="0">
                <a:latin typeface="Arial"/>
                <a:cs typeface="Arial"/>
              </a:rPr>
              <a:t>theory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when  </a:t>
            </a:r>
            <a:r>
              <a:rPr sz="2400" spc="-5" dirty="0">
                <a:latin typeface="Arial"/>
                <a:cs typeface="Arial"/>
              </a:rPr>
              <a:t>the assumptions </a:t>
            </a:r>
            <a:r>
              <a:rPr sz="2400" dirty="0">
                <a:latin typeface="Arial"/>
                <a:cs typeface="Arial"/>
              </a:rPr>
              <a:t>are </a:t>
            </a:r>
            <a:r>
              <a:rPr sz="2400" spc="-5" dirty="0">
                <a:latin typeface="Arial"/>
                <a:cs typeface="Arial"/>
              </a:rPr>
              <a:t>satisfied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47800" y="4610100"/>
            <a:ext cx="703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2000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14">
            <a:extLst>
              <a:ext uri="{FF2B5EF4-FFF2-40B4-BE49-F238E27FC236}">
                <a16:creationId xmlns:a16="http://schemas.microsoft.com/office/drawing/2014/main" id="{DB315C0F-AB96-49C1-838E-CB74E7A72D7B}"/>
              </a:ext>
            </a:extLst>
          </p:cNvPr>
          <p:cNvSpPr txBox="1">
            <a:spLocks/>
          </p:cNvSpPr>
          <p:nvPr/>
        </p:nvSpPr>
        <p:spPr>
          <a:xfrm>
            <a:off x="3810000" y="4836840"/>
            <a:ext cx="5029200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535"/>
              </a:lnSpc>
            </a:pPr>
            <a:r>
              <a:rPr lang="en-US" spc="-5" dirty="0"/>
              <a:t>Slide credit: </a:t>
            </a:r>
            <a:r>
              <a:rPr lang="en-US" dirty="0"/>
              <a:t>Alex Smola and Mu Li (Berkley)</a:t>
            </a:r>
            <a:endParaRPr lang="en-US" spc="-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300" y="4917839"/>
            <a:ext cx="2340610" cy="184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35"/>
              </a:lnSpc>
            </a:pPr>
            <a:r>
              <a:rPr sz="1300" spc="-5" dirty="0">
                <a:solidFill>
                  <a:srgbClr val="474746"/>
                </a:solidFill>
                <a:latin typeface="Arial"/>
                <a:cs typeface="Arial"/>
              </a:rPr>
              <a:t>courses.d2l.ai/berkeley-stat-157</a:t>
            </a:r>
            <a:endParaRPr sz="13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80" y="891714"/>
            <a:ext cx="5669729" cy="42517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34639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Feature</a:t>
            </a:r>
            <a:r>
              <a:rPr sz="2800" spc="-45" dirty="0"/>
              <a:t> </a:t>
            </a:r>
            <a:r>
              <a:rPr sz="2800" spc="-5" dirty="0"/>
              <a:t>Engineering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5867400" y="838200"/>
            <a:ext cx="2995295" cy="34518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254000" marR="5080" indent="-241300">
              <a:lnSpc>
                <a:spcPts val="2800"/>
              </a:lnSpc>
              <a:spcBef>
                <a:spcPts val="260"/>
              </a:spcBef>
              <a:buChar char="•"/>
              <a:tabLst>
                <a:tab pos="253365" algn="l"/>
                <a:tab pos="254000" algn="l"/>
              </a:tabLst>
            </a:pPr>
            <a:r>
              <a:rPr sz="2400" spc="-5" dirty="0">
                <a:latin typeface="Arial"/>
                <a:cs typeface="Arial"/>
              </a:rPr>
              <a:t>Feature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engineering  is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crucial</a:t>
            </a:r>
            <a:endParaRPr sz="2400">
              <a:latin typeface="Arial"/>
              <a:cs typeface="Arial"/>
            </a:endParaRPr>
          </a:p>
          <a:p>
            <a:pPr marL="254000" indent="-241300">
              <a:lnSpc>
                <a:spcPts val="2840"/>
              </a:lnSpc>
              <a:spcBef>
                <a:spcPts val="340"/>
              </a:spcBef>
              <a:buChar char="•"/>
              <a:tabLst>
                <a:tab pos="253365" algn="l"/>
                <a:tab pos="254000" algn="l"/>
              </a:tabLst>
            </a:pPr>
            <a:r>
              <a:rPr sz="2400" spc="-5" dirty="0">
                <a:latin typeface="Arial"/>
                <a:cs typeface="Arial"/>
              </a:rPr>
              <a:t>Feature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descriptors,</a:t>
            </a:r>
            <a:endParaRPr sz="2400">
              <a:latin typeface="Arial"/>
              <a:cs typeface="Arial"/>
            </a:endParaRPr>
          </a:p>
          <a:p>
            <a:pPr marL="254000" marR="345440">
              <a:lnSpc>
                <a:spcPts val="2800"/>
              </a:lnSpc>
              <a:spcBef>
                <a:spcPts val="120"/>
              </a:spcBef>
            </a:pPr>
            <a:r>
              <a:rPr sz="2400" spc="-5" dirty="0">
                <a:latin typeface="Arial"/>
                <a:cs typeface="Arial"/>
              </a:rPr>
              <a:t>e.g. SIFT </a:t>
            </a:r>
            <a:r>
              <a:rPr sz="2400" dirty="0">
                <a:latin typeface="Arial"/>
                <a:cs typeface="Arial"/>
              </a:rPr>
              <a:t>(Scale-  invariant </a:t>
            </a:r>
            <a:r>
              <a:rPr sz="2400" spc="-5" dirty="0">
                <a:latin typeface="Arial"/>
                <a:cs typeface="Arial"/>
              </a:rPr>
              <a:t>feature  transform),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SURF</a:t>
            </a:r>
            <a:endParaRPr sz="2400">
              <a:latin typeface="Arial"/>
              <a:cs typeface="Arial"/>
            </a:endParaRPr>
          </a:p>
          <a:p>
            <a:pPr marL="254000" marR="90170" indent="-241300">
              <a:lnSpc>
                <a:spcPts val="2800"/>
              </a:lnSpc>
              <a:spcBef>
                <a:spcPts val="600"/>
              </a:spcBef>
              <a:buChar char="•"/>
              <a:tabLst>
                <a:tab pos="253365" algn="l"/>
                <a:tab pos="254000" algn="l"/>
              </a:tabLst>
            </a:pPr>
            <a:r>
              <a:rPr sz="2400" dirty="0">
                <a:latin typeface="Arial"/>
                <a:cs typeface="Arial"/>
              </a:rPr>
              <a:t>Bag of visual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words  </a:t>
            </a:r>
            <a:r>
              <a:rPr sz="2400" spc="-5" dirty="0">
                <a:latin typeface="Arial"/>
                <a:cs typeface="Arial"/>
              </a:rPr>
              <a:t>(clustering)</a:t>
            </a:r>
            <a:endParaRPr sz="2400">
              <a:latin typeface="Arial"/>
              <a:cs typeface="Arial"/>
            </a:endParaRPr>
          </a:p>
          <a:p>
            <a:pPr marL="254000" indent="-241300">
              <a:lnSpc>
                <a:spcPct val="100000"/>
              </a:lnSpc>
              <a:spcBef>
                <a:spcPts val="439"/>
              </a:spcBef>
              <a:buChar char="•"/>
              <a:tabLst>
                <a:tab pos="253365" algn="l"/>
                <a:tab pos="254000" algn="l"/>
              </a:tabLst>
            </a:pPr>
            <a:r>
              <a:rPr sz="2400" spc="-5" dirty="0">
                <a:latin typeface="Arial"/>
                <a:cs typeface="Arial"/>
              </a:rPr>
              <a:t>Then </a:t>
            </a:r>
            <a:r>
              <a:rPr sz="2400" dirty="0">
                <a:latin typeface="Arial"/>
                <a:cs typeface="Arial"/>
              </a:rPr>
              <a:t>apply SVM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…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74900" y="4660900"/>
            <a:ext cx="915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(opencv)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14">
            <a:extLst>
              <a:ext uri="{FF2B5EF4-FFF2-40B4-BE49-F238E27FC236}">
                <a16:creationId xmlns:a16="http://schemas.microsoft.com/office/drawing/2014/main" id="{DC6BF48C-7171-455C-B359-4BCB4FCEB592}"/>
              </a:ext>
            </a:extLst>
          </p:cNvPr>
          <p:cNvSpPr txBox="1">
            <a:spLocks/>
          </p:cNvSpPr>
          <p:nvPr/>
        </p:nvSpPr>
        <p:spPr>
          <a:xfrm>
            <a:off x="76200" y="4946399"/>
            <a:ext cx="5029200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535"/>
              </a:lnSpc>
            </a:pPr>
            <a:r>
              <a:rPr lang="en-US" spc="-5" dirty="0"/>
              <a:t>Slide credit: </a:t>
            </a:r>
            <a:r>
              <a:rPr lang="en-US" dirty="0"/>
              <a:t>Alex Smola and Mu Li (Berkley)</a:t>
            </a:r>
            <a:endParaRPr lang="en-US" spc="-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8300" y="114300"/>
            <a:ext cx="16465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Hardware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393700" y="762000"/>
            <a:ext cx="7504430" cy="3968750"/>
            <a:chOff x="393700" y="762000"/>
            <a:chExt cx="7504430" cy="3968750"/>
          </a:xfrm>
        </p:grpSpPr>
        <p:sp>
          <p:nvSpPr>
            <p:cNvPr id="5" name="object 5"/>
            <p:cNvSpPr/>
            <p:nvPr/>
          </p:nvSpPr>
          <p:spPr>
            <a:xfrm>
              <a:off x="1465694" y="762000"/>
              <a:ext cx="1072515" cy="992505"/>
            </a:xfrm>
            <a:custGeom>
              <a:avLst/>
              <a:gdLst/>
              <a:ahLst/>
              <a:cxnLst/>
              <a:rect l="l" t="t" r="r" b="b"/>
              <a:pathLst>
                <a:path w="1072514" h="992505">
                  <a:moveTo>
                    <a:pt x="1071995" y="0"/>
                  </a:moveTo>
                  <a:lnTo>
                    <a:pt x="0" y="0"/>
                  </a:lnTo>
                  <a:lnTo>
                    <a:pt x="0" y="992075"/>
                  </a:lnTo>
                  <a:lnTo>
                    <a:pt x="1071995" y="992075"/>
                  </a:lnTo>
                  <a:lnTo>
                    <a:pt x="1071995" y="0"/>
                  </a:lnTo>
                  <a:close/>
                </a:path>
              </a:pathLst>
            </a:custGeom>
            <a:solidFill>
              <a:srgbClr val="FF9900">
                <a:alpha val="803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37689" y="762000"/>
              <a:ext cx="1072515" cy="992505"/>
            </a:xfrm>
            <a:custGeom>
              <a:avLst/>
              <a:gdLst/>
              <a:ahLst/>
              <a:cxnLst/>
              <a:rect l="l" t="t" r="r" b="b"/>
              <a:pathLst>
                <a:path w="1072514" h="992505">
                  <a:moveTo>
                    <a:pt x="1071994" y="0"/>
                  </a:moveTo>
                  <a:lnTo>
                    <a:pt x="0" y="0"/>
                  </a:lnTo>
                  <a:lnTo>
                    <a:pt x="0" y="992075"/>
                  </a:lnTo>
                  <a:lnTo>
                    <a:pt x="1071994" y="992075"/>
                  </a:lnTo>
                  <a:lnTo>
                    <a:pt x="1071994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09684" y="762000"/>
              <a:ext cx="1072515" cy="992505"/>
            </a:xfrm>
            <a:custGeom>
              <a:avLst/>
              <a:gdLst/>
              <a:ahLst/>
              <a:cxnLst/>
              <a:rect l="l" t="t" r="r" b="b"/>
              <a:pathLst>
                <a:path w="1072514" h="992505">
                  <a:moveTo>
                    <a:pt x="1071995" y="0"/>
                  </a:moveTo>
                  <a:lnTo>
                    <a:pt x="0" y="0"/>
                  </a:lnTo>
                  <a:lnTo>
                    <a:pt x="0" y="992075"/>
                  </a:lnTo>
                  <a:lnTo>
                    <a:pt x="1071995" y="992075"/>
                  </a:lnTo>
                  <a:lnTo>
                    <a:pt x="1071995" y="0"/>
                  </a:lnTo>
                  <a:close/>
                </a:path>
              </a:pathLst>
            </a:custGeom>
            <a:solidFill>
              <a:srgbClr val="FF9900">
                <a:alpha val="803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81679" y="762000"/>
              <a:ext cx="1072515" cy="992505"/>
            </a:xfrm>
            <a:custGeom>
              <a:avLst/>
              <a:gdLst/>
              <a:ahLst/>
              <a:cxnLst/>
              <a:rect l="l" t="t" r="r" b="b"/>
              <a:pathLst>
                <a:path w="1072514" h="992505">
                  <a:moveTo>
                    <a:pt x="1071994" y="0"/>
                  </a:moveTo>
                  <a:lnTo>
                    <a:pt x="0" y="0"/>
                  </a:lnTo>
                  <a:lnTo>
                    <a:pt x="0" y="992075"/>
                  </a:lnTo>
                  <a:lnTo>
                    <a:pt x="1071994" y="992075"/>
                  </a:lnTo>
                  <a:lnTo>
                    <a:pt x="1071994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53673" y="762000"/>
              <a:ext cx="1072515" cy="992505"/>
            </a:xfrm>
            <a:custGeom>
              <a:avLst/>
              <a:gdLst/>
              <a:ahLst/>
              <a:cxnLst/>
              <a:rect l="l" t="t" r="r" b="b"/>
              <a:pathLst>
                <a:path w="1072515" h="992505">
                  <a:moveTo>
                    <a:pt x="1071995" y="0"/>
                  </a:moveTo>
                  <a:lnTo>
                    <a:pt x="0" y="0"/>
                  </a:lnTo>
                  <a:lnTo>
                    <a:pt x="0" y="992075"/>
                  </a:lnTo>
                  <a:lnTo>
                    <a:pt x="1071995" y="992075"/>
                  </a:lnTo>
                  <a:lnTo>
                    <a:pt x="1071995" y="0"/>
                  </a:lnTo>
                  <a:close/>
                </a:path>
              </a:pathLst>
            </a:custGeom>
            <a:solidFill>
              <a:srgbClr val="FF9900">
                <a:alpha val="803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825669" y="762000"/>
              <a:ext cx="1072515" cy="992505"/>
            </a:xfrm>
            <a:custGeom>
              <a:avLst/>
              <a:gdLst/>
              <a:ahLst/>
              <a:cxnLst/>
              <a:rect l="l" t="t" r="r" b="b"/>
              <a:pathLst>
                <a:path w="1072515" h="992505">
                  <a:moveTo>
                    <a:pt x="1071994" y="0"/>
                  </a:moveTo>
                  <a:lnTo>
                    <a:pt x="0" y="0"/>
                  </a:lnTo>
                  <a:lnTo>
                    <a:pt x="0" y="992075"/>
                  </a:lnTo>
                  <a:lnTo>
                    <a:pt x="1071994" y="992075"/>
                  </a:lnTo>
                  <a:lnTo>
                    <a:pt x="1071994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3700" y="1754075"/>
              <a:ext cx="1072515" cy="992505"/>
            </a:xfrm>
            <a:custGeom>
              <a:avLst/>
              <a:gdLst/>
              <a:ahLst/>
              <a:cxnLst/>
              <a:rect l="l" t="t" r="r" b="b"/>
              <a:pathLst>
                <a:path w="1072515" h="992505">
                  <a:moveTo>
                    <a:pt x="1071994" y="0"/>
                  </a:moveTo>
                  <a:lnTo>
                    <a:pt x="0" y="0"/>
                  </a:lnTo>
                  <a:lnTo>
                    <a:pt x="0" y="992075"/>
                  </a:lnTo>
                  <a:lnTo>
                    <a:pt x="1071994" y="992075"/>
                  </a:lnTo>
                  <a:lnTo>
                    <a:pt x="1071994" y="0"/>
                  </a:lnTo>
                  <a:close/>
                </a:path>
              </a:pathLst>
            </a:custGeom>
            <a:solidFill>
              <a:srgbClr val="FF9900">
                <a:alpha val="803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65694" y="1754085"/>
              <a:ext cx="5360035" cy="992505"/>
            </a:xfrm>
            <a:custGeom>
              <a:avLst/>
              <a:gdLst/>
              <a:ahLst/>
              <a:cxnLst/>
              <a:rect l="l" t="t" r="r" b="b"/>
              <a:pathLst>
                <a:path w="5360034" h="992505">
                  <a:moveTo>
                    <a:pt x="1071994" y="0"/>
                  </a:moveTo>
                  <a:lnTo>
                    <a:pt x="0" y="0"/>
                  </a:lnTo>
                  <a:lnTo>
                    <a:pt x="0" y="992073"/>
                  </a:lnTo>
                  <a:lnTo>
                    <a:pt x="1071994" y="992073"/>
                  </a:lnTo>
                  <a:lnTo>
                    <a:pt x="1071994" y="0"/>
                  </a:lnTo>
                  <a:close/>
                </a:path>
                <a:path w="5360034" h="992505">
                  <a:moveTo>
                    <a:pt x="3215983" y="0"/>
                  </a:moveTo>
                  <a:lnTo>
                    <a:pt x="2143988" y="0"/>
                  </a:lnTo>
                  <a:lnTo>
                    <a:pt x="2143988" y="992073"/>
                  </a:lnTo>
                  <a:lnTo>
                    <a:pt x="3215983" y="992073"/>
                  </a:lnTo>
                  <a:lnTo>
                    <a:pt x="3215983" y="0"/>
                  </a:lnTo>
                  <a:close/>
                </a:path>
                <a:path w="5360034" h="992505">
                  <a:moveTo>
                    <a:pt x="5359971" y="0"/>
                  </a:moveTo>
                  <a:lnTo>
                    <a:pt x="4287977" y="0"/>
                  </a:lnTo>
                  <a:lnTo>
                    <a:pt x="4287977" y="992073"/>
                  </a:lnTo>
                  <a:lnTo>
                    <a:pt x="5359971" y="992073"/>
                  </a:lnTo>
                  <a:lnTo>
                    <a:pt x="5359971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93700" y="2746151"/>
              <a:ext cx="1072515" cy="992505"/>
            </a:xfrm>
            <a:custGeom>
              <a:avLst/>
              <a:gdLst/>
              <a:ahLst/>
              <a:cxnLst/>
              <a:rect l="l" t="t" r="r" b="b"/>
              <a:pathLst>
                <a:path w="1072515" h="992504">
                  <a:moveTo>
                    <a:pt x="1071994" y="0"/>
                  </a:moveTo>
                  <a:lnTo>
                    <a:pt x="0" y="0"/>
                  </a:lnTo>
                  <a:lnTo>
                    <a:pt x="0" y="992075"/>
                  </a:lnTo>
                  <a:lnTo>
                    <a:pt x="1071994" y="992075"/>
                  </a:lnTo>
                  <a:lnTo>
                    <a:pt x="1071994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37688" y="2746158"/>
              <a:ext cx="5360035" cy="992505"/>
            </a:xfrm>
            <a:custGeom>
              <a:avLst/>
              <a:gdLst/>
              <a:ahLst/>
              <a:cxnLst/>
              <a:rect l="l" t="t" r="r" b="b"/>
              <a:pathLst>
                <a:path w="5360034" h="992504">
                  <a:moveTo>
                    <a:pt x="1071994" y="0"/>
                  </a:moveTo>
                  <a:lnTo>
                    <a:pt x="0" y="0"/>
                  </a:lnTo>
                  <a:lnTo>
                    <a:pt x="0" y="992073"/>
                  </a:lnTo>
                  <a:lnTo>
                    <a:pt x="1071994" y="992073"/>
                  </a:lnTo>
                  <a:lnTo>
                    <a:pt x="1071994" y="0"/>
                  </a:lnTo>
                  <a:close/>
                </a:path>
                <a:path w="5360034" h="992504">
                  <a:moveTo>
                    <a:pt x="3215983" y="0"/>
                  </a:moveTo>
                  <a:lnTo>
                    <a:pt x="2143988" y="0"/>
                  </a:lnTo>
                  <a:lnTo>
                    <a:pt x="2143988" y="992073"/>
                  </a:lnTo>
                  <a:lnTo>
                    <a:pt x="3215983" y="992073"/>
                  </a:lnTo>
                  <a:lnTo>
                    <a:pt x="3215983" y="0"/>
                  </a:lnTo>
                  <a:close/>
                </a:path>
                <a:path w="5360034" h="992504">
                  <a:moveTo>
                    <a:pt x="5359971" y="0"/>
                  </a:moveTo>
                  <a:lnTo>
                    <a:pt x="4287977" y="0"/>
                  </a:lnTo>
                  <a:lnTo>
                    <a:pt x="4287977" y="992073"/>
                  </a:lnTo>
                  <a:lnTo>
                    <a:pt x="5359971" y="992073"/>
                  </a:lnTo>
                  <a:lnTo>
                    <a:pt x="5359971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93700" y="3738227"/>
              <a:ext cx="1072515" cy="992505"/>
            </a:xfrm>
            <a:custGeom>
              <a:avLst/>
              <a:gdLst/>
              <a:ahLst/>
              <a:cxnLst/>
              <a:rect l="l" t="t" r="r" b="b"/>
              <a:pathLst>
                <a:path w="1072515" h="992504">
                  <a:moveTo>
                    <a:pt x="1071994" y="0"/>
                  </a:moveTo>
                  <a:lnTo>
                    <a:pt x="0" y="0"/>
                  </a:lnTo>
                  <a:lnTo>
                    <a:pt x="0" y="992076"/>
                  </a:lnTo>
                  <a:lnTo>
                    <a:pt x="1071994" y="992076"/>
                  </a:lnTo>
                  <a:lnTo>
                    <a:pt x="1071994" y="0"/>
                  </a:lnTo>
                  <a:close/>
                </a:path>
              </a:pathLst>
            </a:custGeom>
            <a:solidFill>
              <a:srgbClr val="FF9900">
                <a:alpha val="803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65694" y="3738232"/>
              <a:ext cx="5360035" cy="992505"/>
            </a:xfrm>
            <a:custGeom>
              <a:avLst/>
              <a:gdLst/>
              <a:ahLst/>
              <a:cxnLst/>
              <a:rect l="l" t="t" r="r" b="b"/>
              <a:pathLst>
                <a:path w="5360034" h="992504">
                  <a:moveTo>
                    <a:pt x="1071994" y="0"/>
                  </a:moveTo>
                  <a:lnTo>
                    <a:pt x="0" y="0"/>
                  </a:lnTo>
                  <a:lnTo>
                    <a:pt x="0" y="992073"/>
                  </a:lnTo>
                  <a:lnTo>
                    <a:pt x="1071994" y="992073"/>
                  </a:lnTo>
                  <a:lnTo>
                    <a:pt x="1071994" y="0"/>
                  </a:lnTo>
                  <a:close/>
                </a:path>
                <a:path w="5360034" h="992504">
                  <a:moveTo>
                    <a:pt x="3215983" y="0"/>
                  </a:moveTo>
                  <a:lnTo>
                    <a:pt x="2143988" y="0"/>
                  </a:lnTo>
                  <a:lnTo>
                    <a:pt x="2143988" y="992073"/>
                  </a:lnTo>
                  <a:lnTo>
                    <a:pt x="3215983" y="992073"/>
                  </a:lnTo>
                  <a:lnTo>
                    <a:pt x="3215983" y="0"/>
                  </a:lnTo>
                  <a:close/>
                </a:path>
                <a:path w="5360034" h="992504">
                  <a:moveTo>
                    <a:pt x="5359971" y="0"/>
                  </a:moveTo>
                  <a:lnTo>
                    <a:pt x="4287977" y="0"/>
                  </a:lnTo>
                  <a:lnTo>
                    <a:pt x="4287977" y="992073"/>
                  </a:lnTo>
                  <a:lnTo>
                    <a:pt x="5359971" y="992073"/>
                  </a:lnTo>
                  <a:lnTo>
                    <a:pt x="5359971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778000" y="1143000"/>
            <a:ext cx="44513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400" spc="4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1400" spc="8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1400" spc="8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44800" y="1143000"/>
            <a:ext cx="4502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400" spc="80" dirty="0">
                <a:solidFill>
                  <a:srgbClr val="FFFFFF"/>
                </a:solidFill>
                <a:latin typeface="Arial"/>
                <a:cs typeface="Arial"/>
              </a:rPr>
              <a:t>98</a:t>
            </a:r>
            <a:r>
              <a:rPr sz="1400" spc="8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24300" y="1143000"/>
            <a:ext cx="4502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400" spc="80" dirty="0">
                <a:solidFill>
                  <a:srgbClr val="FFFFFF"/>
                </a:solidFill>
                <a:latin typeface="Arial"/>
                <a:cs typeface="Arial"/>
              </a:rPr>
              <a:t>99</a:t>
            </a:r>
            <a:r>
              <a:rPr sz="1400" spc="8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991100" y="1143000"/>
            <a:ext cx="4648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85" dirty="0">
                <a:solidFill>
                  <a:srgbClr val="FFFFFF"/>
                </a:solidFill>
                <a:latin typeface="Arial"/>
                <a:cs typeface="Arial"/>
              </a:rPr>
              <a:t>2000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70600" y="1143000"/>
            <a:ext cx="4400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8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400" spc="8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124700" y="1143000"/>
            <a:ext cx="4648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85" dirty="0">
                <a:solidFill>
                  <a:srgbClr val="FFFFFF"/>
                </a:solidFill>
                <a:latin typeface="Arial"/>
                <a:cs typeface="Arial"/>
              </a:rPr>
              <a:t>2020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33400" y="1978660"/>
            <a:ext cx="798830" cy="508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00">
              <a:lnSpc>
                <a:spcPct val="113100"/>
              </a:lnSpc>
              <a:spcBef>
                <a:spcPts val="100"/>
              </a:spcBef>
            </a:pPr>
            <a:r>
              <a:rPr sz="1400" spc="30" dirty="0">
                <a:solidFill>
                  <a:srgbClr val="FFFFFF"/>
                </a:solidFill>
                <a:latin typeface="Arial"/>
                <a:cs typeface="Arial"/>
              </a:rPr>
              <a:t>Data  </a:t>
            </a:r>
            <a:r>
              <a:rPr sz="1400" spc="4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400" spc="-13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00" spc="6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spc="-4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spc="6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1400" spc="-13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00" spc="4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63700" y="2044700"/>
            <a:ext cx="669290" cy="386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 algn="ctr">
              <a:lnSpc>
                <a:spcPts val="142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10</a:t>
            </a:r>
            <a:r>
              <a:rPr sz="1200" spc="-7" baseline="20833" dirty="0">
                <a:latin typeface="Arial"/>
                <a:cs typeface="Arial"/>
              </a:rPr>
              <a:t>2</a:t>
            </a:r>
            <a:endParaRPr sz="1200" baseline="20833">
              <a:latin typeface="Arial"/>
              <a:cs typeface="Arial"/>
            </a:endParaRPr>
          </a:p>
          <a:p>
            <a:pPr algn="ctr">
              <a:lnSpc>
                <a:spcPts val="1420"/>
              </a:lnSpc>
            </a:pPr>
            <a:r>
              <a:rPr sz="1200" dirty="0">
                <a:latin typeface="Arial"/>
                <a:cs typeface="Arial"/>
              </a:rPr>
              <a:t>(e.g.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iris)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921000" y="2133600"/>
            <a:ext cx="3022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10</a:t>
            </a:r>
            <a:r>
              <a:rPr sz="1200" spc="-7" baseline="20833" dirty="0">
                <a:latin typeface="Arial"/>
                <a:cs typeface="Arial"/>
              </a:rPr>
              <a:t>3</a:t>
            </a:r>
            <a:endParaRPr sz="1200" baseline="20833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911600" y="2044700"/>
            <a:ext cx="471805" cy="4292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10</a:t>
            </a:r>
            <a:r>
              <a:rPr sz="1350" baseline="21604" dirty="0">
                <a:latin typeface="Arial"/>
                <a:cs typeface="Arial"/>
              </a:rPr>
              <a:t>4</a:t>
            </a:r>
            <a:endParaRPr sz="1350" baseline="21604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60"/>
              </a:spcBef>
            </a:pPr>
            <a:r>
              <a:rPr sz="1400" dirty="0">
                <a:latin typeface="Arial"/>
                <a:cs typeface="Arial"/>
              </a:rPr>
              <a:t>OCR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003800" y="1959219"/>
            <a:ext cx="417195" cy="514984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sz="1800" spc="7" baseline="-16203" dirty="0">
                <a:solidFill>
                  <a:srgbClr val="FE9A01"/>
                </a:solidFill>
                <a:latin typeface="Arial"/>
                <a:cs typeface="Arial"/>
              </a:rPr>
              <a:t>10</a:t>
            </a:r>
            <a:r>
              <a:rPr sz="900" spc="5" dirty="0">
                <a:solidFill>
                  <a:srgbClr val="FE9A01"/>
                </a:solidFill>
                <a:latin typeface="Arial"/>
                <a:cs typeface="Arial"/>
              </a:rPr>
              <a:t>7-8</a:t>
            </a:r>
            <a:endParaRPr sz="9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395"/>
              </a:spcBef>
            </a:pPr>
            <a:r>
              <a:rPr sz="1400" dirty="0">
                <a:solidFill>
                  <a:srgbClr val="FE9A01"/>
                </a:solidFill>
                <a:latin typeface="Arial"/>
                <a:cs typeface="Arial"/>
              </a:rPr>
              <a:t>web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880100" y="1976903"/>
            <a:ext cx="813435" cy="45402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345"/>
              </a:spcBef>
            </a:pPr>
            <a:r>
              <a:rPr sz="1800" spc="-7" baseline="-13888" dirty="0">
                <a:solidFill>
                  <a:srgbClr val="FE9A01"/>
                </a:solidFill>
                <a:latin typeface="Arial"/>
                <a:cs typeface="Arial"/>
              </a:rPr>
              <a:t>10</a:t>
            </a:r>
            <a:r>
              <a:rPr sz="800" spc="-5" dirty="0">
                <a:solidFill>
                  <a:srgbClr val="FE9A01"/>
                </a:solidFill>
                <a:latin typeface="Arial"/>
                <a:cs typeface="Arial"/>
              </a:rPr>
              <a:t>10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45"/>
              </a:spcBef>
            </a:pPr>
            <a:r>
              <a:rPr sz="1200" spc="-5" dirty="0">
                <a:solidFill>
                  <a:srgbClr val="FE9A01"/>
                </a:solidFill>
                <a:latin typeface="Arial"/>
                <a:cs typeface="Arial"/>
              </a:rPr>
              <a:t>advertising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959600" y="1976903"/>
            <a:ext cx="796925" cy="45402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9050" algn="ctr">
              <a:lnSpc>
                <a:spcPct val="100000"/>
              </a:lnSpc>
              <a:spcBef>
                <a:spcPts val="345"/>
              </a:spcBef>
            </a:pPr>
            <a:r>
              <a:rPr sz="1800" spc="-7" baseline="-13888" dirty="0">
                <a:solidFill>
                  <a:srgbClr val="FE9A01"/>
                </a:solidFill>
                <a:latin typeface="Arial"/>
                <a:cs typeface="Arial"/>
              </a:rPr>
              <a:t>10</a:t>
            </a:r>
            <a:r>
              <a:rPr sz="800" spc="-5" dirty="0">
                <a:solidFill>
                  <a:srgbClr val="FE9A01"/>
                </a:solidFill>
                <a:latin typeface="Arial"/>
                <a:cs typeface="Arial"/>
              </a:rPr>
              <a:t>12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45"/>
              </a:spcBef>
            </a:pPr>
            <a:r>
              <a:rPr sz="1200" dirty="0">
                <a:solidFill>
                  <a:srgbClr val="FE9A01"/>
                </a:solidFill>
                <a:latin typeface="Arial"/>
                <a:cs typeface="Arial"/>
              </a:rPr>
              <a:t>social</a:t>
            </a:r>
            <a:r>
              <a:rPr sz="1200" spc="-55" dirty="0">
                <a:solidFill>
                  <a:srgbClr val="FE9A01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E9A01"/>
                </a:solidFill>
                <a:latin typeface="Arial"/>
                <a:cs typeface="Arial"/>
              </a:rPr>
              <a:t>nets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11200" y="3124200"/>
            <a:ext cx="43560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35" dirty="0">
                <a:solidFill>
                  <a:srgbClr val="FFFFFF"/>
                </a:solidFill>
                <a:latin typeface="Arial"/>
                <a:cs typeface="Arial"/>
              </a:rPr>
              <a:t>RAM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854200" y="3136900"/>
            <a:ext cx="2882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1kB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844800" y="3136900"/>
            <a:ext cx="45783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E9A01"/>
                </a:solidFill>
                <a:latin typeface="Arial"/>
                <a:cs typeface="Arial"/>
              </a:rPr>
              <a:t>100kB</a:t>
            </a:r>
            <a:endParaRPr sz="12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937000" y="3136900"/>
            <a:ext cx="4235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E9A01"/>
                </a:solidFill>
                <a:latin typeface="Arial"/>
                <a:cs typeface="Arial"/>
              </a:rPr>
              <a:t>10MB</a:t>
            </a:r>
            <a:endParaRPr sz="12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965700" y="3136900"/>
            <a:ext cx="50863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100MB</a:t>
            </a:r>
            <a:endParaRPr sz="12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121400" y="3136900"/>
            <a:ext cx="3308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1GB</a:t>
            </a:r>
            <a:endParaRPr sz="12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112000" y="3136900"/>
            <a:ext cx="5003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E9A01"/>
                </a:solidFill>
                <a:latin typeface="Arial"/>
                <a:cs typeface="Arial"/>
              </a:rPr>
              <a:t>100GB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36600" y="4114800"/>
            <a:ext cx="3778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400" spc="-85" dirty="0">
                <a:solidFill>
                  <a:srgbClr val="FFFFFF"/>
                </a:solidFill>
                <a:latin typeface="Arial"/>
                <a:cs typeface="Arial"/>
              </a:rPr>
              <a:t>PU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765300" y="4038600"/>
            <a:ext cx="466090" cy="3860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2700">
              <a:lnSpc>
                <a:spcPts val="1400"/>
              </a:lnSpc>
              <a:spcBef>
                <a:spcPts val="180"/>
              </a:spcBef>
            </a:pPr>
            <a:r>
              <a:rPr sz="1200" dirty="0">
                <a:latin typeface="Arial"/>
                <a:cs typeface="Arial"/>
              </a:rPr>
              <a:t>100kF  (8080)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794000" y="4038600"/>
            <a:ext cx="551180" cy="3860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14300">
              <a:lnSpc>
                <a:spcPts val="1400"/>
              </a:lnSpc>
              <a:spcBef>
                <a:spcPts val="180"/>
              </a:spcBef>
            </a:pPr>
            <a:r>
              <a:rPr sz="1200" dirty="0">
                <a:latin typeface="Arial"/>
                <a:cs typeface="Arial"/>
              </a:rPr>
              <a:t>1MF  (80186)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873500" y="4038600"/>
            <a:ext cx="551180" cy="3860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63500">
              <a:lnSpc>
                <a:spcPts val="1400"/>
              </a:lnSpc>
              <a:spcBef>
                <a:spcPts val="180"/>
              </a:spcBef>
            </a:pPr>
            <a:r>
              <a:rPr sz="1200" dirty="0">
                <a:latin typeface="Arial"/>
                <a:cs typeface="Arial"/>
              </a:rPr>
              <a:t>10MF  (80486)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826000" y="4038600"/>
            <a:ext cx="788035" cy="386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35" algn="ctr">
              <a:lnSpc>
                <a:spcPts val="142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1GF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(Intel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Core)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019800" y="4038600"/>
            <a:ext cx="534035" cy="3860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25400">
              <a:lnSpc>
                <a:spcPts val="1400"/>
              </a:lnSpc>
              <a:spcBef>
                <a:spcPts val="180"/>
              </a:spcBef>
            </a:pPr>
            <a:r>
              <a:rPr sz="1200" spc="-5" dirty="0">
                <a:latin typeface="Arial"/>
                <a:cs typeface="Arial"/>
              </a:rPr>
              <a:t>100GF  </a:t>
            </a:r>
            <a:r>
              <a:rPr sz="1200" dirty="0">
                <a:latin typeface="Arial"/>
                <a:cs typeface="Arial"/>
              </a:rPr>
              <a:t>NV</a:t>
            </a:r>
            <a:r>
              <a:rPr sz="1200" spc="-5" dirty="0">
                <a:latin typeface="Arial"/>
                <a:cs typeface="Arial"/>
              </a:rPr>
              <a:t>I</a:t>
            </a:r>
            <a:r>
              <a:rPr sz="1200" dirty="0">
                <a:latin typeface="Arial"/>
                <a:cs typeface="Arial"/>
              </a:rPr>
              <a:t>DIA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921500" y="4038600"/>
            <a:ext cx="887094" cy="386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905" algn="ctr">
              <a:lnSpc>
                <a:spcPts val="1420"/>
              </a:lnSpc>
              <a:spcBef>
                <a:spcPts val="100"/>
              </a:spcBef>
            </a:pPr>
            <a:r>
              <a:rPr sz="1200" b="1" dirty="0">
                <a:solidFill>
                  <a:srgbClr val="FE9A01"/>
                </a:solidFill>
                <a:latin typeface="Arial"/>
                <a:cs typeface="Arial"/>
              </a:rPr>
              <a:t>&gt;1PF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420"/>
              </a:lnSpc>
            </a:pPr>
            <a:r>
              <a:rPr sz="1200" b="1" dirty="0">
                <a:solidFill>
                  <a:srgbClr val="FE9A01"/>
                </a:solidFill>
                <a:latin typeface="Arial"/>
                <a:cs typeface="Arial"/>
              </a:rPr>
              <a:t>(8xP3</a:t>
            </a:r>
            <a:r>
              <a:rPr sz="1200" b="1" spc="-80" dirty="0">
                <a:solidFill>
                  <a:srgbClr val="FE9A01"/>
                </a:solidFill>
                <a:latin typeface="Arial"/>
                <a:cs typeface="Arial"/>
              </a:rPr>
              <a:t> </a:t>
            </a:r>
            <a:r>
              <a:rPr sz="1200" b="1" spc="-15" dirty="0">
                <a:solidFill>
                  <a:srgbClr val="FE9A01"/>
                </a:solidFill>
                <a:latin typeface="Arial"/>
                <a:cs typeface="Arial"/>
              </a:rPr>
              <a:t>Volta)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5" name="object 14">
            <a:extLst>
              <a:ext uri="{FF2B5EF4-FFF2-40B4-BE49-F238E27FC236}">
                <a16:creationId xmlns:a16="http://schemas.microsoft.com/office/drawing/2014/main" id="{C6BFC1E4-1A42-4058-9193-44D5C4ED0301}"/>
              </a:ext>
            </a:extLst>
          </p:cNvPr>
          <p:cNvSpPr txBox="1">
            <a:spLocks/>
          </p:cNvSpPr>
          <p:nvPr/>
        </p:nvSpPr>
        <p:spPr>
          <a:xfrm>
            <a:off x="152400" y="4894257"/>
            <a:ext cx="5029200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535"/>
              </a:lnSpc>
            </a:pPr>
            <a:r>
              <a:rPr lang="en-US" spc="-5" dirty="0"/>
              <a:t>Slide credit: </a:t>
            </a:r>
            <a:r>
              <a:rPr lang="en-US" dirty="0"/>
              <a:t>Alex Smola and Mu Li (Berkley)</a:t>
            </a:r>
            <a:endParaRPr lang="en-US" spc="-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8300" y="114300"/>
            <a:ext cx="16465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Hardware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393700" y="762000"/>
            <a:ext cx="7504430" cy="3968750"/>
            <a:chOff x="393700" y="762000"/>
            <a:chExt cx="7504430" cy="3968750"/>
          </a:xfrm>
        </p:grpSpPr>
        <p:sp>
          <p:nvSpPr>
            <p:cNvPr id="5" name="object 5"/>
            <p:cNvSpPr/>
            <p:nvPr/>
          </p:nvSpPr>
          <p:spPr>
            <a:xfrm>
              <a:off x="1465694" y="762000"/>
              <a:ext cx="1072515" cy="992505"/>
            </a:xfrm>
            <a:custGeom>
              <a:avLst/>
              <a:gdLst/>
              <a:ahLst/>
              <a:cxnLst/>
              <a:rect l="l" t="t" r="r" b="b"/>
              <a:pathLst>
                <a:path w="1072514" h="992505">
                  <a:moveTo>
                    <a:pt x="1071995" y="0"/>
                  </a:moveTo>
                  <a:lnTo>
                    <a:pt x="0" y="0"/>
                  </a:lnTo>
                  <a:lnTo>
                    <a:pt x="0" y="992075"/>
                  </a:lnTo>
                  <a:lnTo>
                    <a:pt x="1071995" y="992075"/>
                  </a:lnTo>
                  <a:lnTo>
                    <a:pt x="1071995" y="0"/>
                  </a:lnTo>
                  <a:close/>
                </a:path>
              </a:pathLst>
            </a:custGeom>
            <a:solidFill>
              <a:srgbClr val="FF9900">
                <a:alpha val="803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37689" y="762000"/>
              <a:ext cx="1072515" cy="992505"/>
            </a:xfrm>
            <a:custGeom>
              <a:avLst/>
              <a:gdLst/>
              <a:ahLst/>
              <a:cxnLst/>
              <a:rect l="l" t="t" r="r" b="b"/>
              <a:pathLst>
                <a:path w="1072514" h="992505">
                  <a:moveTo>
                    <a:pt x="1071994" y="0"/>
                  </a:moveTo>
                  <a:lnTo>
                    <a:pt x="0" y="0"/>
                  </a:lnTo>
                  <a:lnTo>
                    <a:pt x="0" y="992075"/>
                  </a:lnTo>
                  <a:lnTo>
                    <a:pt x="1071994" y="992075"/>
                  </a:lnTo>
                  <a:lnTo>
                    <a:pt x="1071994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09684" y="762000"/>
              <a:ext cx="1072515" cy="992505"/>
            </a:xfrm>
            <a:custGeom>
              <a:avLst/>
              <a:gdLst/>
              <a:ahLst/>
              <a:cxnLst/>
              <a:rect l="l" t="t" r="r" b="b"/>
              <a:pathLst>
                <a:path w="1072514" h="992505">
                  <a:moveTo>
                    <a:pt x="1071995" y="0"/>
                  </a:moveTo>
                  <a:lnTo>
                    <a:pt x="0" y="0"/>
                  </a:lnTo>
                  <a:lnTo>
                    <a:pt x="0" y="992075"/>
                  </a:lnTo>
                  <a:lnTo>
                    <a:pt x="1071995" y="992075"/>
                  </a:lnTo>
                  <a:lnTo>
                    <a:pt x="1071995" y="0"/>
                  </a:lnTo>
                  <a:close/>
                </a:path>
              </a:pathLst>
            </a:custGeom>
            <a:solidFill>
              <a:srgbClr val="FF9900">
                <a:alpha val="803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81679" y="762000"/>
              <a:ext cx="1072515" cy="992505"/>
            </a:xfrm>
            <a:custGeom>
              <a:avLst/>
              <a:gdLst/>
              <a:ahLst/>
              <a:cxnLst/>
              <a:rect l="l" t="t" r="r" b="b"/>
              <a:pathLst>
                <a:path w="1072514" h="992505">
                  <a:moveTo>
                    <a:pt x="1071994" y="0"/>
                  </a:moveTo>
                  <a:lnTo>
                    <a:pt x="0" y="0"/>
                  </a:lnTo>
                  <a:lnTo>
                    <a:pt x="0" y="992075"/>
                  </a:lnTo>
                  <a:lnTo>
                    <a:pt x="1071994" y="992075"/>
                  </a:lnTo>
                  <a:lnTo>
                    <a:pt x="1071994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53673" y="762000"/>
              <a:ext cx="1072515" cy="992505"/>
            </a:xfrm>
            <a:custGeom>
              <a:avLst/>
              <a:gdLst/>
              <a:ahLst/>
              <a:cxnLst/>
              <a:rect l="l" t="t" r="r" b="b"/>
              <a:pathLst>
                <a:path w="1072515" h="992505">
                  <a:moveTo>
                    <a:pt x="1071995" y="0"/>
                  </a:moveTo>
                  <a:lnTo>
                    <a:pt x="0" y="0"/>
                  </a:lnTo>
                  <a:lnTo>
                    <a:pt x="0" y="992075"/>
                  </a:lnTo>
                  <a:lnTo>
                    <a:pt x="1071995" y="992075"/>
                  </a:lnTo>
                  <a:lnTo>
                    <a:pt x="1071995" y="0"/>
                  </a:lnTo>
                  <a:close/>
                </a:path>
              </a:pathLst>
            </a:custGeom>
            <a:solidFill>
              <a:srgbClr val="FF9900">
                <a:alpha val="803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825669" y="762000"/>
              <a:ext cx="1072515" cy="992505"/>
            </a:xfrm>
            <a:custGeom>
              <a:avLst/>
              <a:gdLst/>
              <a:ahLst/>
              <a:cxnLst/>
              <a:rect l="l" t="t" r="r" b="b"/>
              <a:pathLst>
                <a:path w="1072515" h="992505">
                  <a:moveTo>
                    <a:pt x="1071994" y="0"/>
                  </a:moveTo>
                  <a:lnTo>
                    <a:pt x="0" y="0"/>
                  </a:lnTo>
                  <a:lnTo>
                    <a:pt x="0" y="992075"/>
                  </a:lnTo>
                  <a:lnTo>
                    <a:pt x="1071994" y="992075"/>
                  </a:lnTo>
                  <a:lnTo>
                    <a:pt x="1071994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3700" y="1754075"/>
              <a:ext cx="1072515" cy="992505"/>
            </a:xfrm>
            <a:custGeom>
              <a:avLst/>
              <a:gdLst/>
              <a:ahLst/>
              <a:cxnLst/>
              <a:rect l="l" t="t" r="r" b="b"/>
              <a:pathLst>
                <a:path w="1072515" h="992505">
                  <a:moveTo>
                    <a:pt x="1071994" y="0"/>
                  </a:moveTo>
                  <a:lnTo>
                    <a:pt x="0" y="0"/>
                  </a:lnTo>
                  <a:lnTo>
                    <a:pt x="0" y="992075"/>
                  </a:lnTo>
                  <a:lnTo>
                    <a:pt x="1071994" y="992075"/>
                  </a:lnTo>
                  <a:lnTo>
                    <a:pt x="1071994" y="0"/>
                  </a:lnTo>
                  <a:close/>
                </a:path>
              </a:pathLst>
            </a:custGeom>
            <a:solidFill>
              <a:srgbClr val="FF9900">
                <a:alpha val="803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65694" y="1754085"/>
              <a:ext cx="5360035" cy="992505"/>
            </a:xfrm>
            <a:custGeom>
              <a:avLst/>
              <a:gdLst/>
              <a:ahLst/>
              <a:cxnLst/>
              <a:rect l="l" t="t" r="r" b="b"/>
              <a:pathLst>
                <a:path w="5360034" h="992505">
                  <a:moveTo>
                    <a:pt x="1071994" y="0"/>
                  </a:moveTo>
                  <a:lnTo>
                    <a:pt x="0" y="0"/>
                  </a:lnTo>
                  <a:lnTo>
                    <a:pt x="0" y="992073"/>
                  </a:lnTo>
                  <a:lnTo>
                    <a:pt x="1071994" y="992073"/>
                  </a:lnTo>
                  <a:lnTo>
                    <a:pt x="1071994" y="0"/>
                  </a:lnTo>
                  <a:close/>
                </a:path>
                <a:path w="5360034" h="992505">
                  <a:moveTo>
                    <a:pt x="3215983" y="0"/>
                  </a:moveTo>
                  <a:lnTo>
                    <a:pt x="2143988" y="0"/>
                  </a:lnTo>
                  <a:lnTo>
                    <a:pt x="2143988" y="992073"/>
                  </a:lnTo>
                  <a:lnTo>
                    <a:pt x="3215983" y="992073"/>
                  </a:lnTo>
                  <a:lnTo>
                    <a:pt x="3215983" y="0"/>
                  </a:lnTo>
                  <a:close/>
                </a:path>
                <a:path w="5360034" h="992505">
                  <a:moveTo>
                    <a:pt x="5359971" y="0"/>
                  </a:moveTo>
                  <a:lnTo>
                    <a:pt x="4287977" y="0"/>
                  </a:lnTo>
                  <a:lnTo>
                    <a:pt x="4287977" y="992073"/>
                  </a:lnTo>
                  <a:lnTo>
                    <a:pt x="5359971" y="992073"/>
                  </a:lnTo>
                  <a:lnTo>
                    <a:pt x="5359971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93700" y="2746151"/>
              <a:ext cx="1072515" cy="992505"/>
            </a:xfrm>
            <a:custGeom>
              <a:avLst/>
              <a:gdLst/>
              <a:ahLst/>
              <a:cxnLst/>
              <a:rect l="l" t="t" r="r" b="b"/>
              <a:pathLst>
                <a:path w="1072515" h="992504">
                  <a:moveTo>
                    <a:pt x="1071994" y="0"/>
                  </a:moveTo>
                  <a:lnTo>
                    <a:pt x="0" y="0"/>
                  </a:lnTo>
                  <a:lnTo>
                    <a:pt x="0" y="992075"/>
                  </a:lnTo>
                  <a:lnTo>
                    <a:pt x="1071994" y="992075"/>
                  </a:lnTo>
                  <a:lnTo>
                    <a:pt x="1071994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37688" y="2746158"/>
              <a:ext cx="5360035" cy="992505"/>
            </a:xfrm>
            <a:custGeom>
              <a:avLst/>
              <a:gdLst/>
              <a:ahLst/>
              <a:cxnLst/>
              <a:rect l="l" t="t" r="r" b="b"/>
              <a:pathLst>
                <a:path w="5360034" h="992504">
                  <a:moveTo>
                    <a:pt x="1071994" y="0"/>
                  </a:moveTo>
                  <a:lnTo>
                    <a:pt x="0" y="0"/>
                  </a:lnTo>
                  <a:lnTo>
                    <a:pt x="0" y="992073"/>
                  </a:lnTo>
                  <a:lnTo>
                    <a:pt x="1071994" y="992073"/>
                  </a:lnTo>
                  <a:lnTo>
                    <a:pt x="1071994" y="0"/>
                  </a:lnTo>
                  <a:close/>
                </a:path>
                <a:path w="5360034" h="992504">
                  <a:moveTo>
                    <a:pt x="3215983" y="0"/>
                  </a:moveTo>
                  <a:lnTo>
                    <a:pt x="2143988" y="0"/>
                  </a:lnTo>
                  <a:lnTo>
                    <a:pt x="2143988" y="992073"/>
                  </a:lnTo>
                  <a:lnTo>
                    <a:pt x="3215983" y="992073"/>
                  </a:lnTo>
                  <a:lnTo>
                    <a:pt x="3215983" y="0"/>
                  </a:lnTo>
                  <a:close/>
                </a:path>
                <a:path w="5360034" h="992504">
                  <a:moveTo>
                    <a:pt x="5359971" y="0"/>
                  </a:moveTo>
                  <a:lnTo>
                    <a:pt x="4287977" y="0"/>
                  </a:lnTo>
                  <a:lnTo>
                    <a:pt x="4287977" y="992073"/>
                  </a:lnTo>
                  <a:lnTo>
                    <a:pt x="5359971" y="992073"/>
                  </a:lnTo>
                  <a:lnTo>
                    <a:pt x="5359971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93700" y="3738227"/>
              <a:ext cx="1072515" cy="992505"/>
            </a:xfrm>
            <a:custGeom>
              <a:avLst/>
              <a:gdLst/>
              <a:ahLst/>
              <a:cxnLst/>
              <a:rect l="l" t="t" r="r" b="b"/>
              <a:pathLst>
                <a:path w="1072515" h="992504">
                  <a:moveTo>
                    <a:pt x="1071994" y="0"/>
                  </a:moveTo>
                  <a:lnTo>
                    <a:pt x="0" y="0"/>
                  </a:lnTo>
                  <a:lnTo>
                    <a:pt x="0" y="992076"/>
                  </a:lnTo>
                  <a:lnTo>
                    <a:pt x="1071994" y="992076"/>
                  </a:lnTo>
                  <a:lnTo>
                    <a:pt x="1071994" y="0"/>
                  </a:lnTo>
                  <a:close/>
                </a:path>
              </a:pathLst>
            </a:custGeom>
            <a:solidFill>
              <a:srgbClr val="FF9900">
                <a:alpha val="803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65694" y="3738232"/>
              <a:ext cx="5360035" cy="992505"/>
            </a:xfrm>
            <a:custGeom>
              <a:avLst/>
              <a:gdLst/>
              <a:ahLst/>
              <a:cxnLst/>
              <a:rect l="l" t="t" r="r" b="b"/>
              <a:pathLst>
                <a:path w="5360034" h="992504">
                  <a:moveTo>
                    <a:pt x="1071994" y="0"/>
                  </a:moveTo>
                  <a:lnTo>
                    <a:pt x="0" y="0"/>
                  </a:lnTo>
                  <a:lnTo>
                    <a:pt x="0" y="992073"/>
                  </a:lnTo>
                  <a:lnTo>
                    <a:pt x="1071994" y="992073"/>
                  </a:lnTo>
                  <a:lnTo>
                    <a:pt x="1071994" y="0"/>
                  </a:lnTo>
                  <a:close/>
                </a:path>
                <a:path w="5360034" h="992504">
                  <a:moveTo>
                    <a:pt x="3215983" y="0"/>
                  </a:moveTo>
                  <a:lnTo>
                    <a:pt x="2143988" y="0"/>
                  </a:lnTo>
                  <a:lnTo>
                    <a:pt x="2143988" y="992073"/>
                  </a:lnTo>
                  <a:lnTo>
                    <a:pt x="3215983" y="992073"/>
                  </a:lnTo>
                  <a:lnTo>
                    <a:pt x="3215983" y="0"/>
                  </a:lnTo>
                  <a:close/>
                </a:path>
                <a:path w="5360034" h="992504">
                  <a:moveTo>
                    <a:pt x="5359971" y="0"/>
                  </a:moveTo>
                  <a:lnTo>
                    <a:pt x="4287977" y="0"/>
                  </a:lnTo>
                  <a:lnTo>
                    <a:pt x="4287977" y="992073"/>
                  </a:lnTo>
                  <a:lnTo>
                    <a:pt x="5359971" y="992073"/>
                  </a:lnTo>
                  <a:lnTo>
                    <a:pt x="5359971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778000" y="1143000"/>
            <a:ext cx="44513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400" spc="4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1400" spc="8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1400" spc="8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44800" y="1143000"/>
            <a:ext cx="4502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400" spc="80" dirty="0">
                <a:solidFill>
                  <a:srgbClr val="FFFFFF"/>
                </a:solidFill>
                <a:latin typeface="Arial"/>
                <a:cs typeface="Arial"/>
              </a:rPr>
              <a:t>98</a:t>
            </a:r>
            <a:r>
              <a:rPr sz="1400" spc="8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24300" y="1143000"/>
            <a:ext cx="4502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400" spc="80" dirty="0">
                <a:solidFill>
                  <a:srgbClr val="FFFFFF"/>
                </a:solidFill>
                <a:latin typeface="Arial"/>
                <a:cs typeface="Arial"/>
              </a:rPr>
              <a:t>99</a:t>
            </a:r>
            <a:r>
              <a:rPr sz="1400" spc="8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991100" y="1143000"/>
            <a:ext cx="4648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85" dirty="0">
                <a:solidFill>
                  <a:srgbClr val="FFFFFF"/>
                </a:solidFill>
                <a:latin typeface="Arial"/>
                <a:cs typeface="Arial"/>
              </a:rPr>
              <a:t>2000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70600" y="1143000"/>
            <a:ext cx="4400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8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400" spc="8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124700" y="1143000"/>
            <a:ext cx="4648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85" dirty="0">
                <a:solidFill>
                  <a:srgbClr val="FFFFFF"/>
                </a:solidFill>
                <a:latin typeface="Arial"/>
                <a:cs typeface="Arial"/>
              </a:rPr>
              <a:t>2020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33400" y="1978660"/>
            <a:ext cx="798830" cy="508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00">
              <a:lnSpc>
                <a:spcPct val="113100"/>
              </a:lnSpc>
              <a:spcBef>
                <a:spcPts val="100"/>
              </a:spcBef>
            </a:pPr>
            <a:r>
              <a:rPr sz="1400" spc="30" dirty="0">
                <a:solidFill>
                  <a:srgbClr val="FFFFFF"/>
                </a:solidFill>
                <a:latin typeface="Arial"/>
                <a:cs typeface="Arial"/>
              </a:rPr>
              <a:t>Data  </a:t>
            </a:r>
            <a:r>
              <a:rPr sz="1400" spc="4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400" spc="-13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00" spc="6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spc="-4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spc="6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1400" spc="-13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00" spc="4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63700" y="2044700"/>
            <a:ext cx="669290" cy="386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 algn="ctr">
              <a:lnSpc>
                <a:spcPts val="142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10</a:t>
            </a:r>
            <a:r>
              <a:rPr sz="1200" spc="-7" baseline="20833" dirty="0">
                <a:latin typeface="Arial"/>
                <a:cs typeface="Arial"/>
              </a:rPr>
              <a:t>2</a:t>
            </a:r>
            <a:endParaRPr sz="1200" baseline="20833">
              <a:latin typeface="Arial"/>
              <a:cs typeface="Arial"/>
            </a:endParaRPr>
          </a:p>
          <a:p>
            <a:pPr algn="ctr">
              <a:lnSpc>
                <a:spcPts val="1420"/>
              </a:lnSpc>
            </a:pPr>
            <a:r>
              <a:rPr sz="1200" dirty="0">
                <a:latin typeface="Arial"/>
                <a:cs typeface="Arial"/>
              </a:rPr>
              <a:t>(e.g.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iris)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921000" y="2133600"/>
            <a:ext cx="3022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10</a:t>
            </a:r>
            <a:r>
              <a:rPr sz="1200" spc="-7" baseline="20833" dirty="0">
                <a:latin typeface="Arial"/>
                <a:cs typeface="Arial"/>
              </a:rPr>
              <a:t>3</a:t>
            </a:r>
            <a:endParaRPr sz="1200" baseline="20833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911600" y="2044700"/>
            <a:ext cx="471805" cy="4292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10</a:t>
            </a:r>
            <a:r>
              <a:rPr sz="1350" baseline="21604" dirty="0">
                <a:latin typeface="Arial"/>
                <a:cs typeface="Arial"/>
              </a:rPr>
              <a:t>4</a:t>
            </a:r>
            <a:endParaRPr sz="1350" baseline="21604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60"/>
              </a:spcBef>
            </a:pPr>
            <a:r>
              <a:rPr sz="1400" dirty="0">
                <a:latin typeface="Arial"/>
                <a:cs typeface="Arial"/>
              </a:rPr>
              <a:t>OCR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003800" y="1959219"/>
            <a:ext cx="417195" cy="514984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sz="1800" spc="7" baseline="-16203" dirty="0">
                <a:solidFill>
                  <a:srgbClr val="FE9A01"/>
                </a:solidFill>
                <a:latin typeface="Arial"/>
                <a:cs typeface="Arial"/>
              </a:rPr>
              <a:t>10</a:t>
            </a:r>
            <a:r>
              <a:rPr sz="900" spc="5" dirty="0">
                <a:solidFill>
                  <a:srgbClr val="FE9A01"/>
                </a:solidFill>
                <a:latin typeface="Arial"/>
                <a:cs typeface="Arial"/>
              </a:rPr>
              <a:t>7-8</a:t>
            </a:r>
            <a:endParaRPr sz="9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395"/>
              </a:spcBef>
            </a:pPr>
            <a:r>
              <a:rPr sz="1400" dirty="0">
                <a:solidFill>
                  <a:srgbClr val="FE9A01"/>
                </a:solidFill>
                <a:latin typeface="Arial"/>
                <a:cs typeface="Arial"/>
              </a:rPr>
              <a:t>web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880100" y="1976903"/>
            <a:ext cx="813435" cy="45402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345"/>
              </a:spcBef>
            </a:pPr>
            <a:r>
              <a:rPr sz="1800" spc="-7" baseline="-13888" dirty="0">
                <a:solidFill>
                  <a:srgbClr val="FE9A01"/>
                </a:solidFill>
                <a:latin typeface="Arial"/>
                <a:cs typeface="Arial"/>
              </a:rPr>
              <a:t>10</a:t>
            </a:r>
            <a:r>
              <a:rPr sz="800" spc="-5" dirty="0">
                <a:solidFill>
                  <a:srgbClr val="FE9A01"/>
                </a:solidFill>
                <a:latin typeface="Arial"/>
                <a:cs typeface="Arial"/>
              </a:rPr>
              <a:t>10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45"/>
              </a:spcBef>
            </a:pPr>
            <a:r>
              <a:rPr sz="1200" spc="-5" dirty="0">
                <a:solidFill>
                  <a:srgbClr val="FE9A01"/>
                </a:solidFill>
                <a:latin typeface="Arial"/>
                <a:cs typeface="Arial"/>
              </a:rPr>
              <a:t>advertising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959600" y="1976903"/>
            <a:ext cx="796925" cy="45402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9050" algn="ctr">
              <a:lnSpc>
                <a:spcPct val="100000"/>
              </a:lnSpc>
              <a:spcBef>
                <a:spcPts val="345"/>
              </a:spcBef>
            </a:pPr>
            <a:r>
              <a:rPr sz="1800" spc="-7" baseline="-13888" dirty="0">
                <a:solidFill>
                  <a:srgbClr val="FE9A01"/>
                </a:solidFill>
                <a:latin typeface="Arial"/>
                <a:cs typeface="Arial"/>
              </a:rPr>
              <a:t>10</a:t>
            </a:r>
            <a:r>
              <a:rPr sz="800" spc="-5" dirty="0">
                <a:solidFill>
                  <a:srgbClr val="FE9A01"/>
                </a:solidFill>
                <a:latin typeface="Arial"/>
                <a:cs typeface="Arial"/>
              </a:rPr>
              <a:t>12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45"/>
              </a:spcBef>
            </a:pPr>
            <a:r>
              <a:rPr sz="1200" dirty="0">
                <a:solidFill>
                  <a:srgbClr val="FE9A01"/>
                </a:solidFill>
                <a:latin typeface="Arial"/>
                <a:cs typeface="Arial"/>
              </a:rPr>
              <a:t>social</a:t>
            </a:r>
            <a:r>
              <a:rPr sz="1200" spc="-55" dirty="0">
                <a:solidFill>
                  <a:srgbClr val="FE9A01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E9A01"/>
                </a:solidFill>
                <a:latin typeface="Arial"/>
                <a:cs typeface="Arial"/>
              </a:rPr>
              <a:t>nets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11200" y="3124200"/>
            <a:ext cx="43560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35" dirty="0">
                <a:solidFill>
                  <a:srgbClr val="FFFFFF"/>
                </a:solidFill>
                <a:latin typeface="Arial"/>
                <a:cs typeface="Arial"/>
              </a:rPr>
              <a:t>RAM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854200" y="3136900"/>
            <a:ext cx="2882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1kB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844800" y="3136900"/>
            <a:ext cx="45783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E9A01"/>
                </a:solidFill>
                <a:latin typeface="Arial"/>
                <a:cs typeface="Arial"/>
              </a:rPr>
              <a:t>100kB</a:t>
            </a:r>
            <a:endParaRPr sz="12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937000" y="3136900"/>
            <a:ext cx="4235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E9A01"/>
                </a:solidFill>
                <a:latin typeface="Arial"/>
                <a:cs typeface="Arial"/>
              </a:rPr>
              <a:t>10MB</a:t>
            </a:r>
            <a:endParaRPr sz="12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965700" y="3136900"/>
            <a:ext cx="50863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100MB</a:t>
            </a:r>
            <a:endParaRPr sz="12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121400" y="3136900"/>
            <a:ext cx="3308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1GB</a:t>
            </a:r>
            <a:endParaRPr sz="12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112000" y="3136900"/>
            <a:ext cx="5003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E9A01"/>
                </a:solidFill>
                <a:latin typeface="Arial"/>
                <a:cs typeface="Arial"/>
              </a:rPr>
              <a:t>100GB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36600" y="4114800"/>
            <a:ext cx="3778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400" spc="-85" dirty="0">
                <a:solidFill>
                  <a:srgbClr val="FFFFFF"/>
                </a:solidFill>
                <a:latin typeface="Arial"/>
                <a:cs typeface="Arial"/>
              </a:rPr>
              <a:t>PU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765300" y="4038600"/>
            <a:ext cx="466090" cy="3860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2700">
              <a:lnSpc>
                <a:spcPts val="1400"/>
              </a:lnSpc>
              <a:spcBef>
                <a:spcPts val="180"/>
              </a:spcBef>
            </a:pPr>
            <a:r>
              <a:rPr sz="1200" dirty="0">
                <a:latin typeface="Arial"/>
                <a:cs typeface="Arial"/>
              </a:rPr>
              <a:t>100kF  (8080)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794000" y="4038600"/>
            <a:ext cx="551180" cy="3860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14300">
              <a:lnSpc>
                <a:spcPts val="1400"/>
              </a:lnSpc>
              <a:spcBef>
                <a:spcPts val="180"/>
              </a:spcBef>
            </a:pPr>
            <a:r>
              <a:rPr sz="1200" dirty="0">
                <a:latin typeface="Arial"/>
                <a:cs typeface="Arial"/>
              </a:rPr>
              <a:t>1MF  (80186)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873500" y="4038600"/>
            <a:ext cx="551180" cy="3860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63500">
              <a:lnSpc>
                <a:spcPts val="1400"/>
              </a:lnSpc>
              <a:spcBef>
                <a:spcPts val="180"/>
              </a:spcBef>
            </a:pPr>
            <a:r>
              <a:rPr sz="1200" dirty="0">
                <a:latin typeface="Arial"/>
                <a:cs typeface="Arial"/>
              </a:rPr>
              <a:t>10MF  (80486)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826000" y="4038600"/>
            <a:ext cx="788035" cy="386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35" algn="ctr">
              <a:lnSpc>
                <a:spcPts val="142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1GF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(Intel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Core)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019800" y="4038600"/>
            <a:ext cx="534035" cy="3860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25400">
              <a:lnSpc>
                <a:spcPts val="1400"/>
              </a:lnSpc>
              <a:spcBef>
                <a:spcPts val="180"/>
              </a:spcBef>
            </a:pPr>
            <a:r>
              <a:rPr sz="1200" spc="-5" dirty="0">
                <a:latin typeface="Arial"/>
                <a:cs typeface="Arial"/>
              </a:rPr>
              <a:t>100GF  </a:t>
            </a:r>
            <a:r>
              <a:rPr sz="1200" dirty="0">
                <a:latin typeface="Arial"/>
                <a:cs typeface="Arial"/>
              </a:rPr>
              <a:t>NV</a:t>
            </a:r>
            <a:r>
              <a:rPr sz="1200" spc="-5" dirty="0">
                <a:latin typeface="Arial"/>
                <a:cs typeface="Arial"/>
              </a:rPr>
              <a:t>I</a:t>
            </a:r>
            <a:r>
              <a:rPr sz="1200" dirty="0">
                <a:latin typeface="Arial"/>
                <a:cs typeface="Arial"/>
              </a:rPr>
              <a:t>DIA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921500" y="4038600"/>
            <a:ext cx="887094" cy="386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905" algn="ctr">
              <a:lnSpc>
                <a:spcPts val="1420"/>
              </a:lnSpc>
              <a:spcBef>
                <a:spcPts val="100"/>
              </a:spcBef>
            </a:pPr>
            <a:r>
              <a:rPr sz="1200" b="1" dirty="0">
                <a:solidFill>
                  <a:srgbClr val="FE9A01"/>
                </a:solidFill>
                <a:latin typeface="Arial"/>
                <a:cs typeface="Arial"/>
              </a:rPr>
              <a:t>&gt;1PF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420"/>
              </a:lnSpc>
            </a:pPr>
            <a:r>
              <a:rPr sz="1200" b="1" dirty="0">
                <a:solidFill>
                  <a:srgbClr val="FE9A01"/>
                </a:solidFill>
                <a:latin typeface="Arial"/>
                <a:cs typeface="Arial"/>
              </a:rPr>
              <a:t>(8xP3</a:t>
            </a:r>
            <a:r>
              <a:rPr sz="1200" b="1" spc="-80" dirty="0">
                <a:solidFill>
                  <a:srgbClr val="FE9A01"/>
                </a:solidFill>
                <a:latin typeface="Arial"/>
                <a:cs typeface="Arial"/>
              </a:rPr>
              <a:t> </a:t>
            </a:r>
            <a:r>
              <a:rPr sz="1200" b="1" spc="-15" dirty="0">
                <a:solidFill>
                  <a:srgbClr val="FE9A01"/>
                </a:solidFill>
                <a:latin typeface="Arial"/>
                <a:cs typeface="Arial"/>
              </a:rPr>
              <a:t>Volta)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324100" y="1778000"/>
            <a:ext cx="394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10x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403600" y="1778000"/>
            <a:ext cx="394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10x</a:t>
            </a:r>
            <a:endParaRPr sz="18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457700" y="1778000"/>
            <a:ext cx="5213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100x</a:t>
            </a:r>
            <a:endParaRPr sz="18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499100" y="1778000"/>
            <a:ext cx="170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89965" algn="l"/>
              </a:tabLst>
            </a:pP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100x	</a:t>
            </a:r>
            <a:r>
              <a:rPr sz="1800" b="1" dirty="0">
                <a:solidFill>
                  <a:srgbClr val="FE9A01"/>
                </a:solidFill>
                <a:latin typeface="Arial"/>
                <a:cs typeface="Arial"/>
              </a:rPr>
              <a:t>1,000x</a:t>
            </a:r>
            <a:endParaRPr sz="1800">
              <a:latin typeface="Arial"/>
              <a:cs typeface="Arial"/>
            </a:endParaRPr>
          </a:p>
        </p:txBody>
      </p:sp>
      <p:sp>
        <p:nvSpPr>
          <p:cNvPr id="49" name="object 14">
            <a:extLst>
              <a:ext uri="{FF2B5EF4-FFF2-40B4-BE49-F238E27FC236}">
                <a16:creationId xmlns:a16="http://schemas.microsoft.com/office/drawing/2014/main" id="{A6C8B6F0-07F3-4042-AC71-6338DDCE6810}"/>
              </a:ext>
            </a:extLst>
          </p:cNvPr>
          <p:cNvSpPr txBox="1">
            <a:spLocks/>
          </p:cNvSpPr>
          <p:nvPr/>
        </p:nvSpPr>
        <p:spPr>
          <a:xfrm>
            <a:off x="152400" y="4894257"/>
            <a:ext cx="5029200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535"/>
              </a:lnSpc>
            </a:pPr>
            <a:r>
              <a:rPr lang="en-US" spc="-5" dirty="0"/>
              <a:t>Slide credit: </a:t>
            </a:r>
            <a:r>
              <a:rPr lang="en-US" dirty="0"/>
              <a:t>Alex Smola and Mu Li (Berkley)</a:t>
            </a:r>
            <a:endParaRPr lang="en-US" spc="-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8300" y="114300"/>
            <a:ext cx="16465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Hardware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393700" y="762000"/>
            <a:ext cx="7504430" cy="3968750"/>
            <a:chOff x="393700" y="762000"/>
            <a:chExt cx="7504430" cy="3968750"/>
          </a:xfrm>
        </p:grpSpPr>
        <p:sp>
          <p:nvSpPr>
            <p:cNvPr id="5" name="object 5"/>
            <p:cNvSpPr/>
            <p:nvPr/>
          </p:nvSpPr>
          <p:spPr>
            <a:xfrm>
              <a:off x="1465694" y="762000"/>
              <a:ext cx="1072515" cy="992505"/>
            </a:xfrm>
            <a:custGeom>
              <a:avLst/>
              <a:gdLst/>
              <a:ahLst/>
              <a:cxnLst/>
              <a:rect l="l" t="t" r="r" b="b"/>
              <a:pathLst>
                <a:path w="1072514" h="992505">
                  <a:moveTo>
                    <a:pt x="1071995" y="0"/>
                  </a:moveTo>
                  <a:lnTo>
                    <a:pt x="0" y="0"/>
                  </a:lnTo>
                  <a:lnTo>
                    <a:pt x="0" y="992075"/>
                  </a:lnTo>
                  <a:lnTo>
                    <a:pt x="1071995" y="992075"/>
                  </a:lnTo>
                  <a:lnTo>
                    <a:pt x="1071995" y="0"/>
                  </a:lnTo>
                  <a:close/>
                </a:path>
              </a:pathLst>
            </a:custGeom>
            <a:solidFill>
              <a:srgbClr val="FF9900">
                <a:alpha val="803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37689" y="762000"/>
              <a:ext cx="1072515" cy="992505"/>
            </a:xfrm>
            <a:custGeom>
              <a:avLst/>
              <a:gdLst/>
              <a:ahLst/>
              <a:cxnLst/>
              <a:rect l="l" t="t" r="r" b="b"/>
              <a:pathLst>
                <a:path w="1072514" h="992505">
                  <a:moveTo>
                    <a:pt x="1071994" y="0"/>
                  </a:moveTo>
                  <a:lnTo>
                    <a:pt x="0" y="0"/>
                  </a:lnTo>
                  <a:lnTo>
                    <a:pt x="0" y="992075"/>
                  </a:lnTo>
                  <a:lnTo>
                    <a:pt x="1071994" y="992075"/>
                  </a:lnTo>
                  <a:lnTo>
                    <a:pt x="1071994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09684" y="762000"/>
              <a:ext cx="1072515" cy="992505"/>
            </a:xfrm>
            <a:custGeom>
              <a:avLst/>
              <a:gdLst/>
              <a:ahLst/>
              <a:cxnLst/>
              <a:rect l="l" t="t" r="r" b="b"/>
              <a:pathLst>
                <a:path w="1072514" h="992505">
                  <a:moveTo>
                    <a:pt x="1071995" y="0"/>
                  </a:moveTo>
                  <a:lnTo>
                    <a:pt x="0" y="0"/>
                  </a:lnTo>
                  <a:lnTo>
                    <a:pt x="0" y="992075"/>
                  </a:lnTo>
                  <a:lnTo>
                    <a:pt x="1071995" y="992075"/>
                  </a:lnTo>
                  <a:lnTo>
                    <a:pt x="1071995" y="0"/>
                  </a:lnTo>
                  <a:close/>
                </a:path>
              </a:pathLst>
            </a:custGeom>
            <a:solidFill>
              <a:srgbClr val="FF9900">
                <a:alpha val="803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81679" y="762000"/>
              <a:ext cx="1072515" cy="992505"/>
            </a:xfrm>
            <a:custGeom>
              <a:avLst/>
              <a:gdLst/>
              <a:ahLst/>
              <a:cxnLst/>
              <a:rect l="l" t="t" r="r" b="b"/>
              <a:pathLst>
                <a:path w="1072514" h="992505">
                  <a:moveTo>
                    <a:pt x="1071994" y="0"/>
                  </a:moveTo>
                  <a:lnTo>
                    <a:pt x="0" y="0"/>
                  </a:lnTo>
                  <a:lnTo>
                    <a:pt x="0" y="992075"/>
                  </a:lnTo>
                  <a:lnTo>
                    <a:pt x="1071994" y="992075"/>
                  </a:lnTo>
                  <a:lnTo>
                    <a:pt x="1071994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53673" y="762000"/>
              <a:ext cx="1072515" cy="992505"/>
            </a:xfrm>
            <a:custGeom>
              <a:avLst/>
              <a:gdLst/>
              <a:ahLst/>
              <a:cxnLst/>
              <a:rect l="l" t="t" r="r" b="b"/>
              <a:pathLst>
                <a:path w="1072515" h="992505">
                  <a:moveTo>
                    <a:pt x="1071995" y="0"/>
                  </a:moveTo>
                  <a:lnTo>
                    <a:pt x="0" y="0"/>
                  </a:lnTo>
                  <a:lnTo>
                    <a:pt x="0" y="992075"/>
                  </a:lnTo>
                  <a:lnTo>
                    <a:pt x="1071995" y="992075"/>
                  </a:lnTo>
                  <a:lnTo>
                    <a:pt x="1071995" y="0"/>
                  </a:lnTo>
                  <a:close/>
                </a:path>
              </a:pathLst>
            </a:custGeom>
            <a:solidFill>
              <a:srgbClr val="FF9900">
                <a:alpha val="803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825669" y="762000"/>
              <a:ext cx="1072515" cy="992505"/>
            </a:xfrm>
            <a:custGeom>
              <a:avLst/>
              <a:gdLst/>
              <a:ahLst/>
              <a:cxnLst/>
              <a:rect l="l" t="t" r="r" b="b"/>
              <a:pathLst>
                <a:path w="1072515" h="992505">
                  <a:moveTo>
                    <a:pt x="1071994" y="0"/>
                  </a:moveTo>
                  <a:lnTo>
                    <a:pt x="0" y="0"/>
                  </a:lnTo>
                  <a:lnTo>
                    <a:pt x="0" y="992075"/>
                  </a:lnTo>
                  <a:lnTo>
                    <a:pt x="1071994" y="992075"/>
                  </a:lnTo>
                  <a:lnTo>
                    <a:pt x="1071994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3700" y="1754075"/>
              <a:ext cx="1072515" cy="992505"/>
            </a:xfrm>
            <a:custGeom>
              <a:avLst/>
              <a:gdLst/>
              <a:ahLst/>
              <a:cxnLst/>
              <a:rect l="l" t="t" r="r" b="b"/>
              <a:pathLst>
                <a:path w="1072515" h="992505">
                  <a:moveTo>
                    <a:pt x="1071994" y="0"/>
                  </a:moveTo>
                  <a:lnTo>
                    <a:pt x="0" y="0"/>
                  </a:lnTo>
                  <a:lnTo>
                    <a:pt x="0" y="992075"/>
                  </a:lnTo>
                  <a:lnTo>
                    <a:pt x="1071994" y="992075"/>
                  </a:lnTo>
                  <a:lnTo>
                    <a:pt x="1071994" y="0"/>
                  </a:lnTo>
                  <a:close/>
                </a:path>
              </a:pathLst>
            </a:custGeom>
            <a:solidFill>
              <a:srgbClr val="FF9900">
                <a:alpha val="803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65694" y="1754085"/>
              <a:ext cx="5360035" cy="992505"/>
            </a:xfrm>
            <a:custGeom>
              <a:avLst/>
              <a:gdLst/>
              <a:ahLst/>
              <a:cxnLst/>
              <a:rect l="l" t="t" r="r" b="b"/>
              <a:pathLst>
                <a:path w="5360034" h="992505">
                  <a:moveTo>
                    <a:pt x="1071994" y="0"/>
                  </a:moveTo>
                  <a:lnTo>
                    <a:pt x="0" y="0"/>
                  </a:lnTo>
                  <a:lnTo>
                    <a:pt x="0" y="992073"/>
                  </a:lnTo>
                  <a:lnTo>
                    <a:pt x="1071994" y="992073"/>
                  </a:lnTo>
                  <a:lnTo>
                    <a:pt x="1071994" y="0"/>
                  </a:lnTo>
                  <a:close/>
                </a:path>
                <a:path w="5360034" h="992505">
                  <a:moveTo>
                    <a:pt x="3215983" y="0"/>
                  </a:moveTo>
                  <a:lnTo>
                    <a:pt x="2143988" y="0"/>
                  </a:lnTo>
                  <a:lnTo>
                    <a:pt x="2143988" y="992073"/>
                  </a:lnTo>
                  <a:lnTo>
                    <a:pt x="3215983" y="992073"/>
                  </a:lnTo>
                  <a:lnTo>
                    <a:pt x="3215983" y="0"/>
                  </a:lnTo>
                  <a:close/>
                </a:path>
                <a:path w="5360034" h="992505">
                  <a:moveTo>
                    <a:pt x="5359971" y="0"/>
                  </a:moveTo>
                  <a:lnTo>
                    <a:pt x="4287977" y="0"/>
                  </a:lnTo>
                  <a:lnTo>
                    <a:pt x="4287977" y="992073"/>
                  </a:lnTo>
                  <a:lnTo>
                    <a:pt x="5359971" y="992073"/>
                  </a:lnTo>
                  <a:lnTo>
                    <a:pt x="5359971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93700" y="2746151"/>
              <a:ext cx="1072515" cy="992505"/>
            </a:xfrm>
            <a:custGeom>
              <a:avLst/>
              <a:gdLst/>
              <a:ahLst/>
              <a:cxnLst/>
              <a:rect l="l" t="t" r="r" b="b"/>
              <a:pathLst>
                <a:path w="1072515" h="992504">
                  <a:moveTo>
                    <a:pt x="1071994" y="0"/>
                  </a:moveTo>
                  <a:lnTo>
                    <a:pt x="0" y="0"/>
                  </a:lnTo>
                  <a:lnTo>
                    <a:pt x="0" y="992075"/>
                  </a:lnTo>
                  <a:lnTo>
                    <a:pt x="1071994" y="992075"/>
                  </a:lnTo>
                  <a:lnTo>
                    <a:pt x="1071994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37688" y="2746158"/>
              <a:ext cx="5360035" cy="992505"/>
            </a:xfrm>
            <a:custGeom>
              <a:avLst/>
              <a:gdLst/>
              <a:ahLst/>
              <a:cxnLst/>
              <a:rect l="l" t="t" r="r" b="b"/>
              <a:pathLst>
                <a:path w="5360034" h="992504">
                  <a:moveTo>
                    <a:pt x="1071994" y="0"/>
                  </a:moveTo>
                  <a:lnTo>
                    <a:pt x="0" y="0"/>
                  </a:lnTo>
                  <a:lnTo>
                    <a:pt x="0" y="992073"/>
                  </a:lnTo>
                  <a:lnTo>
                    <a:pt x="1071994" y="992073"/>
                  </a:lnTo>
                  <a:lnTo>
                    <a:pt x="1071994" y="0"/>
                  </a:lnTo>
                  <a:close/>
                </a:path>
                <a:path w="5360034" h="992504">
                  <a:moveTo>
                    <a:pt x="3215983" y="0"/>
                  </a:moveTo>
                  <a:lnTo>
                    <a:pt x="2143988" y="0"/>
                  </a:lnTo>
                  <a:lnTo>
                    <a:pt x="2143988" y="992073"/>
                  </a:lnTo>
                  <a:lnTo>
                    <a:pt x="3215983" y="992073"/>
                  </a:lnTo>
                  <a:lnTo>
                    <a:pt x="3215983" y="0"/>
                  </a:lnTo>
                  <a:close/>
                </a:path>
                <a:path w="5360034" h="992504">
                  <a:moveTo>
                    <a:pt x="5359971" y="0"/>
                  </a:moveTo>
                  <a:lnTo>
                    <a:pt x="4287977" y="0"/>
                  </a:lnTo>
                  <a:lnTo>
                    <a:pt x="4287977" y="992073"/>
                  </a:lnTo>
                  <a:lnTo>
                    <a:pt x="5359971" y="992073"/>
                  </a:lnTo>
                  <a:lnTo>
                    <a:pt x="5359971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93700" y="3738227"/>
              <a:ext cx="1072515" cy="992505"/>
            </a:xfrm>
            <a:custGeom>
              <a:avLst/>
              <a:gdLst/>
              <a:ahLst/>
              <a:cxnLst/>
              <a:rect l="l" t="t" r="r" b="b"/>
              <a:pathLst>
                <a:path w="1072515" h="992504">
                  <a:moveTo>
                    <a:pt x="1071994" y="0"/>
                  </a:moveTo>
                  <a:lnTo>
                    <a:pt x="0" y="0"/>
                  </a:lnTo>
                  <a:lnTo>
                    <a:pt x="0" y="992076"/>
                  </a:lnTo>
                  <a:lnTo>
                    <a:pt x="1071994" y="992076"/>
                  </a:lnTo>
                  <a:lnTo>
                    <a:pt x="1071994" y="0"/>
                  </a:lnTo>
                  <a:close/>
                </a:path>
              </a:pathLst>
            </a:custGeom>
            <a:solidFill>
              <a:srgbClr val="FF9900">
                <a:alpha val="803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65694" y="3738232"/>
              <a:ext cx="5360035" cy="992505"/>
            </a:xfrm>
            <a:custGeom>
              <a:avLst/>
              <a:gdLst/>
              <a:ahLst/>
              <a:cxnLst/>
              <a:rect l="l" t="t" r="r" b="b"/>
              <a:pathLst>
                <a:path w="5360034" h="992504">
                  <a:moveTo>
                    <a:pt x="1071994" y="0"/>
                  </a:moveTo>
                  <a:lnTo>
                    <a:pt x="0" y="0"/>
                  </a:lnTo>
                  <a:lnTo>
                    <a:pt x="0" y="992073"/>
                  </a:lnTo>
                  <a:lnTo>
                    <a:pt x="1071994" y="992073"/>
                  </a:lnTo>
                  <a:lnTo>
                    <a:pt x="1071994" y="0"/>
                  </a:lnTo>
                  <a:close/>
                </a:path>
                <a:path w="5360034" h="992504">
                  <a:moveTo>
                    <a:pt x="3215983" y="0"/>
                  </a:moveTo>
                  <a:lnTo>
                    <a:pt x="2143988" y="0"/>
                  </a:lnTo>
                  <a:lnTo>
                    <a:pt x="2143988" y="992073"/>
                  </a:lnTo>
                  <a:lnTo>
                    <a:pt x="3215983" y="992073"/>
                  </a:lnTo>
                  <a:lnTo>
                    <a:pt x="3215983" y="0"/>
                  </a:lnTo>
                  <a:close/>
                </a:path>
                <a:path w="5360034" h="992504">
                  <a:moveTo>
                    <a:pt x="5359971" y="0"/>
                  </a:moveTo>
                  <a:lnTo>
                    <a:pt x="4287977" y="0"/>
                  </a:lnTo>
                  <a:lnTo>
                    <a:pt x="4287977" y="992073"/>
                  </a:lnTo>
                  <a:lnTo>
                    <a:pt x="5359971" y="992073"/>
                  </a:lnTo>
                  <a:lnTo>
                    <a:pt x="5359971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778000" y="1143000"/>
            <a:ext cx="44513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400" spc="4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1400" spc="8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1400" spc="8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44800" y="1143000"/>
            <a:ext cx="4502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400" spc="80" dirty="0">
                <a:solidFill>
                  <a:srgbClr val="FFFFFF"/>
                </a:solidFill>
                <a:latin typeface="Arial"/>
                <a:cs typeface="Arial"/>
              </a:rPr>
              <a:t>98</a:t>
            </a:r>
            <a:r>
              <a:rPr sz="1400" spc="8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24300" y="1143000"/>
            <a:ext cx="4502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400" spc="80" dirty="0">
                <a:solidFill>
                  <a:srgbClr val="FFFFFF"/>
                </a:solidFill>
                <a:latin typeface="Arial"/>
                <a:cs typeface="Arial"/>
              </a:rPr>
              <a:t>99</a:t>
            </a:r>
            <a:r>
              <a:rPr sz="1400" spc="8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991100" y="1143000"/>
            <a:ext cx="4648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85" dirty="0">
                <a:solidFill>
                  <a:srgbClr val="FFFFFF"/>
                </a:solidFill>
                <a:latin typeface="Arial"/>
                <a:cs typeface="Arial"/>
              </a:rPr>
              <a:t>2000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70600" y="1143000"/>
            <a:ext cx="4400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8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400" spc="8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124700" y="1143000"/>
            <a:ext cx="4648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85" dirty="0">
                <a:solidFill>
                  <a:srgbClr val="FFFFFF"/>
                </a:solidFill>
                <a:latin typeface="Arial"/>
                <a:cs typeface="Arial"/>
              </a:rPr>
              <a:t>2020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33400" y="1978660"/>
            <a:ext cx="798830" cy="508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00">
              <a:lnSpc>
                <a:spcPct val="113100"/>
              </a:lnSpc>
              <a:spcBef>
                <a:spcPts val="100"/>
              </a:spcBef>
            </a:pPr>
            <a:r>
              <a:rPr sz="1400" spc="30" dirty="0">
                <a:solidFill>
                  <a:srgbClr val="FFFFFF"/>
                </a:solidFill>
                <a:latin typeface="Arial"/>
                <a:cs typeface="Arial"/>
              </a:rPr>
              <a:t>Data  </a:t>
            </a:r>
            <a:r>
              <a:rPr sz="1400" spc="4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400" spc="-13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00" spc="6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spc="-4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spc="6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1400" spc="-13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00" spc="4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63700" y="2044700"/>
            <a:ext cx="669290" cy="386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 algn="ctr">
              <a:lnSpc>
                <a:spcPts val="142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10</a:t>
            </a:r>
            <a:r>
              <a:rPr sz="1200" spc="-7" baseline="20833" dirty="0">
                <a:latin typeface="Arial"/>
                <a:cs typeface="Arial"/>
              </a:rPr>
              <a:t>2</a:t>
            </a:r>
            <a:endParaRPr sz="1200" baseline="20833">
              <a:latin typeface="Arial"/>
              <a:cs typeface="Arial"/>
            </a:endParaRPr>
          </a:p>
          <a:p>
            <a:pPr algn="ctr">
              <a:lnSpc>
                <a:spcPts val="1420"/>
              </a:lnSpc>
            </a:pPr>
            <a:r>
              <a:rPr sz="1200" dirty="0">
                <a:latin typeface="Arial"/>
                <a:cs typeface="Arial"/>
              </a:rPr>
              <a:t>(e.g.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iris)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921000" y="2133600"/>
            <a:ext cx="3022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10</a:t>
            </a:r>
            <a:r>
              <a:rPr sz="1200" spc="-7" baseline="20833" dirty="0">
                <a:latin typeface="Arial"/>
                <a:cs typeface="Arial"/>
              </a:rPr>
              <a:t>3</a:t>
            </a:r>
            <a:endParaRPr sz="1200" baseline="20833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911600" y="2044700"/>
            <a:ext cx="471805" cy="4292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10</a:t>
            </a:r>
            <a:r>
              <a:rPr sz="1350" baseline="21604" dirty="0">
                <a:latin typeface="Arial"/>
                <a:cs typeface="Arial"/>
              </a:rPr>
              <a:t>4</a:t>
            </a:r>
            <a:endParaRPr sz="1350" baseline="21604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60"/>
              </a:spcBef>
            </a:pPr>
            <a:r>
              <a:rPr sz="1400" dirty="0">
                <a:latin typeface="Arial"/>
                <a:cs typeface="Arial"/>
              </a:rPr>
              <a:t>OCR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003800" y="1959219"/>
            <a:ext cx="417195" cy="514984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sz="1800" spc="7" baseline="-16203" dirty="0">
                <a:solidFill>
                  <a:srgbClr val="FE9A01"/>
                </a:solidFill>
                <a:latin typeface="Arial"/>
                <a:cs typeface="Arial"/>
              </a:rPr>
              <a:t>10</a:t>
            </a:r>
            <a:r>
              <a:rPr sz="900" spc="5" dirty="0">
                <a:solidFill>
                  <a:srgbClr val="FE9A01"/>
                </a:solidFill>
                <a:latin typeface="Arial"/>
                <a:cs typeface="Arial"/>
              </a:rPr>
              <a:t>7-8</a:t>
            </a:r>
            <a:endParaRPr sz="9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395"/>
              </a:spcBef>
            </a:pPr>
            <a:r>
              <a:rPr sz="1400" dirty="0">
                <a:solidFill>
                  <a:srgbClr val="FE9A01"/>
                </a:solidFill>
                <a:latin typeface="Arial"/>
                <a:cs typeface="Arial"/>
              </a:rPr>
              <a:t>web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880100" y="1976903"/>
            <a:ext cx="813435" cy="45402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345"/>
              </a:spcBef>
            </a:pPr>
            <a:r>
              <a:rPr sz="1800" spc="-7" baseline="-13888" dirty="0">
                <a:solidFill>
                  <a:srgbClr val="FE9A01"/>
                </a:solidFill>
                <a:latin typeface="Arial"/>
                <a:cs typeface="Arial"/>
              </a:rPr>
              <a:t>10</a:t>
            </a:r>
            <a:r>
              <a:rPr sz="800" spc="-5" dirty="0">
                <a:solidFill>
                  <a:srgbClr val="FE9A01"/>
                </a:solidFill>
                <a:latin typeface="Arial"/>
                <a:cs typeface="Arial"/>
              </a:rPr>
              <a:t>10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45"/>
              </a:spcBef>
            </a:pPr>
            <a:r>
              <a:rPr sz="1200" spc="-5" dirty="0">
                <a:solidFill>
                  <a:srgbClr val="FE9A01"/>
                </a:solidFill>
                <a:latin typeface="Arial"/>
                <a:cs typeface="Arial"/>
              </a:rPr>
              <a:t>advertising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959600" y="1976903"/>
            <a:ext cx="796925" cy="45402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9050" algn="ctr">
              <a:lnSpc>
                <a:spcPct val="100000"/>
              </a:lnSpc>
              <a:spcBef>
                <a:spcPts val="345"/>
              </a:spcBef>
            </a:pPr>
            <a:r>
              <a:rPr sz="1800" spc="-7" baseline="-13888" dirty="0">
                <a:solidFill>
                  <a:srgbClr val="FE9A01"/>
                </a:solidFill>
                <a:latin typeface="Arial"/>
                <a:cs typeface="Arial"/>
              </a:rPr>
              <a:t>10</a:t>
            </a:r>
            <a:r>
              <a:rPr sz="800" spc="-5" dirty="0">
                <a:solidFill>
                  <a:srgbClr val="FE9A01"/>
                </a:solidFill>
                <a:latin typeface="Arial"/>
                <a:cs typeface="Arial"/>
              </a:rPr>
              <a:t>12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45"/>
              </a:spcBef>
            </a:pPr>
            <a:r>
              <a:rPr sz="1200" dirty="0">
                <a:solidFill>
                  <a:srgbClr val="FE9A01"/>
                </a:solidFill>
                <a:latin typeface="Arial"/>
                <a:cs typeface="Arial"/>
              </a:rPr>
              <a:t>social</a:t>
            </a:r>
            <a:r>
              <a:rPr sz="1200" spc="-55" dirty="0">
                <a:solidFill>
                  <a:srgbClr val="FE9A01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E9A01"/>
                </a:solidFill>
                <a:latin typeface="Arial"/>
                <a:cs typeface="Arial"/>
              </a:rPr>
              <a:t>nets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11200" y="3124200"/>
            <a:ext cx="43560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35" dirty="0">
                <a:solidFill>
                  <a:srgbClr val="FFFFFF"/>
                </a:solidFill>
                <a:latin typeface="Arial"/>
                <a:cs typeface="Arial"/>
              </a:rPr>
              <a:t>RAM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854200" y="3136900"/>
            <a:ext cx="2882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1kB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844800" y="3136900"/>
            <a:ext cx="45783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E9A01"/>
                </a:solidFill>
                <a:latin typeface="Arial"/>
                <a:cs typeface="Arial"/>
              </a:rPr>
              <a:t>100kB</a:t>
            </a:r>
            <a:endParaRPr sz="12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937000" y="3136900"/>
            <a:ext cx="4235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E9A01"/>
                </a:solidFill>
                <a:latin typeface="Arial"/>
                <a:cs typeface="Arial"/>
              </a:rPr>
              <a:t>10MB</a:t>
            </a:r>
            <a:endParaRPr sz="12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965700" y="3136900"/>
            <a:ext cx="50863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100MB</a:t>
            </a:r>
            <a:endParaRPr sz="12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121400" y="3136900"/>
            <a:ext cx="3308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1GB</a:t>
            </a:r>
            <a:endParaRPr sz="12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112000" y="3136900"/>
            <a:ext cx="5003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E9A01"/>
                </a:solidFill>
                <a:latin typeface="Arial"/>
                <a:cs typeface="Arial"/>
              </a:rPr>
              <a:t>100GB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36600" y="4114800"/>
            <a:ext cx="3778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400" spc="-85" dirty="0">
                <a:solidFill>
                  <a:srgbClr val="FFFFFF"/>
                </a:solidFill>
                <a:latin typeface="Arial"/>
                <a:cs typeface="Arial"/>
              </a:rPr>
              <a:t>PU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765300" y="4038600"/>
            <a:ext cx="466090" cy="3860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2700">
              <a:lnSpc>
                <a:spcPts val="1400"/>
              </a:lnSpc>
              <a:spcBef>
                <a:spcPts val="180"/>
              </a:spcBef>
            </a:pPr>
            <a:r>
              <a:rPr sz="1200" dirty="0">
                <a:latin typeface="Arial"/>
                <a:cs typeface="Arial"/>
              </a:rPr>
              <a:t>100kF  (8080)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794000" y="4038600"/>
            <a:ext cx="551180" cy="3860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14300">
              <a:lnSpc>
                <a:spcPts val="1400"/>
              </a:lnSpc>
              <a:spcBef>
                <a:spcPts val="180"/>
              </a:spcBef>
            </a:pPr>
            <a:r>
              <a:rPr sz="1200" dirty="0">
                <a:latin typeface="Arial"/>
                <a:cs typeface="Arial"/>
              </a:rPr>
              <a:t>1MF  (80186)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873500" y="4038600"/>
            <a:ext cx="551180" cy="3860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63500">
              <a:lnSpc>
                <a:spcPts val="1400"/>
              </a:lnSpc>
              <a:spcBef>
                <a:spcPts val="180"/>
              </a:spcBef>
            </a:pPr>
            <a:r>
              <a:rPr sz="1200" dirty="0">
                <a:latin typeface="Arial"/>
                <a:cs typeface="Arial"/>
              </a:rPr>
              <a:t>10MF  (80486)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019800" y="4038600"/>
            <a:ext cx="534035" cy="3860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25400">
              <a:lnSpc>
                <a:spcPts val="1400"/>
              </a:lnSpc>
              <a:spcBef>
                <a:spcPts val="180"/>
              </a:spcBef>
            </a:pPr>
            <a:r>
              <a:rPr sz="1200" spc="-5" dirty="0">
                <a:latin typeface="Arial"/>
                <a:cs typeface="Arial"/>
              </a:rPr>
              <a:t>100GF  </a:t>
            </a:r>
            <a:r>
              <a:rPr sz="1200" dirty="0">
                <a:latin typeface="Arial"/>
                <a:cs typeface="Arial"/>
              </a:rPr>
              <a:t>NV</a:t>
            </a:r>
            <a:r>
              <a:rPr sz="1200" spc="-5" dirty="0">
                <a:latin typeface="Arial"/>
                <a:cs typeface="Arial"/>
              </a:rPr>
              <a:t>I</a:t>
            </a:r>
            <a:r>
              <a:rPr sz="1200" dirty="0">
                <a:latin typeface="Arial"/>
                <a:cs typeface="Arial"/>
              </a:rPr>
              <a:t>DIA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921500" y="4038600"/>
            <a:ext cx="887094" cy="386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905" algn="ctr">
              <a:lnSpc>
                <a:spcPts val="1420"/>
              </a:lnSpc>
              <a:spcBef>
                <a:spcPts val="100"/>
              </a:spcBef>
            </a:pPr>
            <a:r>
              <a:rPr sz="1200" b="1" dirty="0">
                <a:solidFill>
                  <a:srgbClr val="FE9A01"/>
                </a:solidFill>
                <a:latin typeface="Arial"/>
                <a:cs typeface="Arial"/>
              </a:rPr>
              <a:t>&gt;1PF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420"/>
              </a:lnSpc>
            </a:pPr>
            <a:r>
              <a:rPr sz="1200" b="1" dirty="0">
                <a:solidFill>
                  <a:srgbClr val="FE9A01"/>
                </a:solidFill>
                <a:latin typeface="Arial"/>
                <a:cs typeface="Arial"/>
              </a:rPr>
              <a:t>(8xP3</a:t>
            </a:r>
            <a:r>
              <a:rPr sz="1200" b="1" spc="-80" dirty="0">
                <a:solidFill>
                  <a:srgbClr val="FE9A01"/>
                </a:solidFill>
                <a:latin typeface="Arial"/>
                <a:cs typeface="Arial"/>
              </a:rPr>
              <a:t> </a:t>
            </a:r>
            <a:r>
              <a:rPr sz="1200" b="1" spc="-15" dirty="0">
                <a:solidFill>
                  <a:srgbClr val="FE9A01"/>
                </a:solidFill>
                <a:latin typeface="Arial"/>
                <a:cs typeface="Arial"/>
              </a:rPr>
              <a:t>Volta)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324100" y="4445000"/>
            <a:ext cx="394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10x</a:t>
            </a:r>
            <a:endParaRPr sz="18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390900" y="4445000"/>
            <a:ext cx="394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10x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445000" y="4038600"/>
            <a:ext cx="1575435" cy="706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6034" algn="ctr">
              <a:lnSpc>
                <a:spcPts val="142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1GF</a:t>
            </a:r>
            <a:endParaRPr sz="1200">
              <a:latin typeface="Arial"/>
              <a:cs typeface="Arial"/>
            </a:endParaRPr>
          </a:p>
          <a:p>
            <a:pPr marR="17780" algn="ctr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(Intel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Core)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tabLst>
                <a:tab pos="1053465" algn="l"/>
              </a:tabLst>
            </a:pP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100x	100x</a:t>
            </a:r>
            <a:endParaRPr sz="18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477000" y="4445000"/>
            <a:ext cx="8521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E9A01"/>
                </a:solidFill>
                <a:latin typeface="Arial"/>
                <a:cs typeface="Arial"/>
              </a:rPr>
              <a:t>10,000x</a:t>
            </a:r>
            <a:endParaRPr sz="18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324100" y="1778000"/>
            <a:ext cx="394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10x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403600" y="1778000"/>
            <a:ext cx="394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10x</a:t>
            </a:r>
            <a:endParaRPr sz="18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457700" y="1778000"/>
            <a:ext cx="5213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100x</a:t>
            </a:r>
            <a:endParaRPr sz="18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499100" y="1778000"/>
            <a:ext cx="170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89965" algn="l"/>
              </a:tabLst>
            </a:pP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100x	</a:t>
            </a:r>
            <a:r>
              <a:rPr sz="1800" b="1" dirty="0">
                <a:solidFill>
                  <a:srgbClr val="FE9A01"/>
                </a:solidFill>
                <a:latin typeface="Arial"/>
                <a:cs typeface="Arial"/>
              </a:rPr>
              <a:t>1,000x</a:t>
            </a:r>
            <a:endParaRPr sz="1800">
              <a:latin typeface="Arial"/>
              <a:cs typeface="Arial"/>
            </a:endParaRPr>
          </a:p>
        </p:txBody>
      </p:sp>
      <p:sp>
        <p:nvSpPr>
          <p:cNvPr id="52" name="object 14">
            <a:extLst>
              <a:ext uri="{FF2B5EF4-FFF2-40B4-BE49-F238E27FC236}">
                <a16:creationId xmlns:a16="http://schemas.microsoft.com/office/drawing/2014/main" id="{DADA31AD-590A-4460-8069-86AA0C5D88F6}"/>
              </a:ext>
            </a:extLst>
          </p:cNvPr>
          <p:cNvSpPr txBox="1">
            <a:spLocks/>
          </p:cNvSpPr>
          <p:nvPr/>
        </p:nvSpPr>
        <p:spPr>
          <a:xfrm>
            <a:off x="152400" y="4894257"/>
            <a:ext cx="5029200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535"/>
              </a:lnSpc>
            </a:pPr>
            <a:r>
              <a:rPr lang="en-US" spc="-5" dirty="0"/>
              <a:t>Slide credit: </a:t>
            </a:r>
            <a:r>
              <a:rPr lang="en-US" dirty="0"/>
              <a:t>Alex Smola and Mu Li (Berkley)</a:t>
            </a:r>
            <a:endParaRPr lang="en-US" spc="-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228600" y="1581150"/>
            <a:ext cx="7924800" cy="2895600"/>
            <a:chOff x="0" y="1878444"/>
            <a:chExt cx="9144000" cy="3265170"/>
          </a:xfrm>
        </p:grpSpPr>
        <p:sp>
          <p:nvSpPr>
            <p:cNvPr id="4" name="object 4"/>
            <p:cNvSpPr/>
            <p:nvPr/>
          </p:nvSpPr>
          <p:spPr>
            <a:xfrm>
              <a:off x="8171063" y="4542779"/>
              <a:ext cx="944099" cy="5649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878444"/>
              <a:ext cx="9144000" cy="32650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40354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Multiple Input</a:t>
            </a:r>
            <a:r>
              <a:rPr sz="2800" spc="-55" dirty="0"/>
              <a:t> </a:t>
            </a:r>
            <a:r>
              <a:rPr sz="2800" spc="-5" dirty="0"/>
              <a:t>Channels</a:t>
            </a:r>
            <a:endParaRPr sz="2800"/>
          </a:p>
        </p:txBody>
      </p:sp>
      <p:sp>
        <p:nvSpPr>
          <p:cNvPr id="7" name="object 7"/>
          <p:cNvSpPr txBox="1"/>
          <p:nvPr/>
        </p:nvSpPr>
        <p:spPr>
          <a:xfrm>
            <a:off x="304800" y="666750"/>
            <a:ext cx="6146165" cy="88900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54000" indent="-241300">
              <a:lnSpc>
                <a:spcPct val="100000"/>
              </a:lnSpc>
              <a:spcBef>
                <a:spcPts val="620"/>
              </a:spcBef>
              <a:buChar char="•"/>
              <a:tabLst>
                <a:tab pos="253365" algn="l"/>
                <a:tab pos="254000" algn="l"/>
              </a:tabLst>
            </a:pPr>
            <a:r>
              <a:rPr sz="2400" dirty="0">
                <a:latin typeface="Arial"/>
                <a:cs typeface="Arial"/>
              </a:rPr>
              <a:t>Color image may have </a:t>
            </a:r>
            <a:r>
              <a:rPr sz="2400" spc="-5" dirty="0">
                <a:latin typeface="Arial"/>
                <a:cs typeface="Arial"/>
              </a:rPr>
              <a:t>three RGB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channels</a:t>
            </a:r>
          </a:p>
          <a:p>
            <a:pPr marL="254000" indent="-241300">
              <a:lnSpc>
                <a:spcPct val="100000"/>
              </a:lnSpc>
              <a:spcBef>
                <a:spcPts val="520"/>
              </a:spcBef>
              <a:buChar char="•"/>
              <a:tabLst>
                <a:tab pos="253365" algn="l"/>
                <a:tab pos="254000" algn="l"/>
              </a:tabLst>
            </a:pPr>
            <a:r>
              <a:rPr sz="2400" spc="-5" dirty="0">
                <a:latin typeface="Arial"/>
                <a:cs typeface="Arial"/>
              </a:rPr>
              <a:t>Converting to </a:t>
            </a:r>
            <a:r>
              <a:rPr sz="2400" dirty="0">
                <a:latin typeface="Arial"/>
                <a:cs typeface="Arial"/>
              </a:rPr>
              <a:t>grayscale loses </a:t>
            </a:r>
            <a:r>
              <a:rPr sz="2400" spc="-5" dirty="0">
                <a:latin typeface="Arial"/>
                <a:cs typeface="Arial"/>
              </a:rPr>
              <a:t>information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5247" y="4629150"/>
            <a:ext cx="4245778" cy="2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ts val="1535"/>
              </a:lnSpc>
            </a:pPr>
            <a:r>
              <a:rPr lang="en-US" spc="-5" dirty="0"/>
              <a:t>Slide credit: </a:t>
            </a:r>
            <a:r>
              <a:rPr lang="en-US" dirty="0"/>
              <a:t>Alex Smola and Mu Li (Berkley)</a:t>
            </a:r>
            <a:endParaRPr lang="en-US" spc="-5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8300" y="114300"/>
            <a:ext cx="16465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Hardware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393700" y="762000"/>
            <a:ext cx="7504430" cy="3968750"/>
            <a:chOff x="393700" y="762000"/>
            <a:chExt cx="7504430" cy="3968750"/>
          </a:xfrm>
        </p:grpSpPr>
        <p:sp>
          <p:nvSpPr>
            <p:cNvPr id="5" name="object 5"/>
            <p:cNvSpPr/>
            <p:nvPr/>
          </p:nvSpPr>
          <p:spPr>
            <a:xfrm>
              <a:off x="1465694" y="762000"/>
              <a:ext cx="1072515" cy="992505"/>
            </a:xfrm>
            <a:custGeom>
              <a:avLst/>
              <a:gdLst/>
              <a:ahLst/>
              <a:cxnLst/>
              <a:rect l="l" t="t" r="r" b="b"/>
              <a:pathLst>
                <a:path w="1072514" h="992505">
                  <a:moveTo>
                    <a:pt x="1071995" y="0"/>
                  </a:moveTo>
                  <a:lnTo>
                    <a:pt x="0" y="0"/>
                  </a:lnTo>
                  <a:lnTo>
                    <a:pt x="0" y="992075"/>
                  </a:lnTo>
                  <a:lnTo>
                    <a:pt x="1071995" y="992075"/>
                  </a:lnTo>
                  <a:lnTo>
                    <a:pt x="1071995" y="0"/>
                  </a:lnTo>
                  <a:close/>
                </a:path>
              </a:pathLst>
            </a:custGeom>
            <a:solidFill>
              <a:srgbClr val="FF9900">
                <a:alpha val="803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37689" y="762000"/>
              <a:ext cx="1072515" cy="992505"/>
            </a:xfrm>
            <a:custGeom>
              <a:avLst/>
              <a:gdLst/>
              <a:ahLst/>
              <a:cxnLst/>
              <a:rect l="l" t="t" r="r" b="b"/>
              <a:pathLst>
                <a:path w="1072514" h="992505">
                  <a:moveTo>
                    <a:pt x="1071994" y="0"/>
                  </a:moveTo>
                  <a:lnTo>
                    <a:pt x="0" y="0"/>
                  </a:lnTo>
                  <a:lnTo>
                    <a:pt x="0" y="992075"/>
                  </a:lnTo>
                  <a:lnTo>
                    <a:pt x="1071994" y="992075"/>
                  </a:lnTo>
                  <a:lnTo>
                    <a:pt x="1071994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09684" y="762000"/>
              <a:ext cx="1072515" cy="992505"/>
            </a:xfrm>
            <a:custGeom>
              <a:avLst/>
              <a:gdLst/>
              <a:ahLst/>
              <a:cxnLst/>
              <a:rect l="l" t="t" r="r" b="b"/>
              <a:pathLst>
                <a:path w="1072514" h="992505">
                  <a:moveTo>
                    <a:pt x="1071995" y="0"/>
                  </a:moveTo>
                  <a:lnTo>
                    <a:pt x="0" y="0"/>
                  </a:lnTo>
                  <a:lnTo>
                    <a:pt x="0" y="992075"/>
                  </a:lnTo>
                  <a:lnTo>
                    <a:pt x="1071995" y="992075"/>
                  </a:lnTo>
                  <a:lnTo>
                    <a:pt x="1071995" y="0"/>
                  </a:lnTo>
                  <a:close/>
                </a:path>
              </a:pathLst>
            </a:custGeom>
            <a:solidFill>
              <a:srgbClr val="FF9900">
                <a:alpha val="803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81679" y="762000"/>
              <a:ext cx="1072515" cy="992505"/>
            </a:xfrm>
            <a:custGeom>
              <a:avLst/>
              <a:gdLst/>
              <a:ahLst/>
              <a:cxnLst/>
              <a:rect l="l" t="t" r="r" b="b"/>
              <a:pathLst>
                <a:path w="1072514" h="992505">
                  <a:moveTo>
                    <a:pt x="1071994" y="0"/>
                  </a:moveTo>
                  <a:lnTo>
                    <a:pt x="0" y="0"/>
                  </a:lnTo>
                  <a:lnTo>
                    <a:pt x="0" y="992075"/>
                  </a:lnTo>
                  <a:lnTo>
                    <a:pt x="1071994" y="992075"/>
                  </a:lnTo>
                  <a:lnTo>
                    <a:pt x="1071994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53673" y="762000"/>
              <a:ext cx="1072515" cy="992505"/>
            </a:xfrm>
            <a:custGeom>
              <a:avLst/>
              <a:gdLst/>
              <a:ahLst/>
              <a:cxnLst/>
              <a:rect l="l" t="t" r="r" b="b"/>
              <a:pathLst>
                <a:path w="1072515" h="992505">
                  <a:moveTo>
                    <a:pt x="1071995" y="0"/>
                  </a:moveTo>
                  <a:lnTo>
                    <a:pt x="0" y="0"/>
                  </a:lnTo>
                  <a:lnTo>
                    <a:pt x="0" y="992075"/>
                  </a:lnTo>
                  <a:lnTo>
                    <a:pt x="1071995" y="992075"/>
                  </a:lnTo>
                  <a:lnTo>
                    <a:pt x="1071995" y="0"/>
                  </a:lnTo>
                  <a:close/>
                </a:path>
              </a:pathLst>
            </a:custGeom>
            <a:solidFill>
              <a:srgbClr val="FF9900">
                <a:alpha val="803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825669" y="762000"/>
              <a:ext cx="1072515" cy="992505"/>
            </a:xfrm>
            <a:custGeom>
              <a:avLst/>
              <a:gdLst/>
              <a:ahLst/>
              <a:cxnLst/>
              <a:rect l="l" t="t" r="r" b="b"/>
              <a:pathLst>
                <a:path w="1072515" h="992505">
                  <a:moveTo>
                    <a:pt x="1071994" y="0"/>
                  </a:moveTo>
                  <a:lnTo>
                    <a:pt x="0" y="0"/>
                  </a:lnTo>
                  <a:lnTo>
                    <a:pt x="0" y="992075"/>
                  </a:lnTo>
                  <a:lnTo>
                    <a:pt x="1071994" y="992075"/>
                  </a:lnTo>
                  <a:lnTo>
                    <a:pt x="1071994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3700" y="1754075"/>
              <a:ext cx="1072515" cy="992505"/>
            </a:xfrm>
            <a:custGeom>
              <a:avLst/>
              <a:gdLst/>
              <a:ahLst/>
              <a:cxnLst/>
              <a:rect l="l" t="t" r="r" b="b"/>
              <a:pathLst>
                <a:path w="1072515" h="992505">
                  <a:moveTo>
                    <a:pt x="1071994" y="0"/>
                  </a:moveTo>
                  <a:lnTo>
                    <a:pt x="0" y="0"/>
                  </a:lnTo>
                  <a:lnTo>
                    <a:pt x="0" y="992075"/>
                  </a:lnTo>
                  <a:lnTo>
                    <a:pt x="1071994" y="992075"/>
                  </a:lnTo>
                  <a:lnTo>
                    <a:pt x="1071994" y="0"/>
                  </a:lnTo>
                  <a:close/>
                </a:path>
              </a:pathLst>
            </a:custGeom>
            <a:solidFill>
              <a:srgbClr val="FF9900">
                <a:alpha val="803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65694" y="1754085"/>
              <a:ext cx="5360035" cy="992505"/>
            </a:xfrm>
            <a:custGeom>
              <a:avLst/>
              <a:gdLst/>
              <a:ahLst/>
              <a:cxnLst/>
              <a:rect l="l" t="t" r="r" b="b"/>
              <a:pathLst>
                <a:path w="5360034" h="992505">
                  <a:moveTo>
                    <a:pt x="1071994" y="0"/>
                  </a:moveTo>
                  <a:lnTo>
                    <a:pt x="0" y="0"/>
                  </a:lnTo>
                  <a:lnTo>
                    <a:pt x="0" y="992073"/>
                  </a:lnTo>
                  <a:lnTo>
                    <a:pt x="1071994" y="992073"/>
                  </a:lnTo>
                  <a:lnTo>
                    <a:pt x="1071994" y="0"/>
                  </a:lnTo>
                  <a:close/>
                </a:path>
                <a:path w="5360034" h="992505">
                  <a:moveTo>
                    <a:pt x="3215983" y="0"/>
                  </a:moveTo>
                  <a:lnTo>
                    <a:pt x="2143988" y="0"/>
                  </a:lnTo>
                  <a:lnTo>
                    <a:pt x="2143988" y="992073"/>
                  </a:lnTo>
                  <a:lnTo>
                    <a:pt x="3215983" y="992073"/>
                  </a:lnTo>
                  <a:lnTo>
                    <a:pt x="3215983" y="0"/>
                  </a:lnTo>
                  <a:close/>
                </a:path>
                <a:path w="5360034" h="992505">
                  <a:moveTo>
                    <a:pt x="5359971" y="0"/>
                  </a:moveTo>
                  <a:lnTo>
                    <a:pt x="4287977" y="0"/>
                  </a:lnTo>
                  <a:lnTo>
                    <a:pt x="4287977" y="992073"/>
                  </a:lnTo>
                  <a:lnTo>
                    <a:pt x="5359971" y="992073"/>
                  </a:lnTo>
                  <a:lnTo>
                    <a:pt x="5359971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93700" y="2746151"/>
              <a:ext cx="1072515" cy="992505"/>
            </a:xfrm>
            <a:custGeom>
              <a:avLst/>
              <a:gdLst/>
              <a:ahLst/>
              <a:cxnLst/>
              <a:rect l="l" t="t" r="r" b="b"/>
              <a:pathLst>
                <a:path w="1072515" h="992504">
                  <a:moveTo>
                    <a:pt x="1071994" y="0"/>
                  </a:moveTo>
                  <a:lnTo>
                    <a:pt x="0" y="0"/>
                  </a:lnTo>
                  <a:lnTo>
                    <a:pt x="0" y="992075"/>
                  </a:lnTo>
                  <a:lnTo>
                    <a:pt x="1071994" y="992075"/>
                  </a:lnTo>
                  <a:lnTo>
                    <a:pt x="1071994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37688" y="2746158"/>
              <a:ext cx="5360035" cy="992505"/>
            </a:xfrm>
            <a:custGeom>
              <a:avLst/>
              <a:gdLst/>
              <a:ahLst/>
              <a:cxnLst/>
              <a:rect l="l" t="t" r="r" b="b"/>
              <a:pathLst>
                <a:path w="5360034" h="992504">
                  <a:moveTo>
                    <a:pt x="1071994" y="0"/>
                  </a:moveTo>
                  <a:lnTo>
                    <a:pt x="0" y="0"/>
                  </a:lnTo>
                  <a:lnTo>
                    <a:pt x="0" y="992073"/>
                  </a:lnTo>
                  <a:lnTo>
                    <a:pt x="1071994" y="992073"/>
                  </a:lnTo>
                  <a:lnTo>
                    <a:pt x="1071994" y="0"/>
                  </a:lnTo>
                  <a:close/>
                </a:path>
                <a:path w="5360034" h="992504">
                  <a:moveTo>
                    <a:pt x="3215983" y="0"/>
                  </a:moveTo>
                  <a:lnTo>
                    <a:pt x="2143988" y="0"/>
                  </a:lnTo>
                  <a:lnTo>
                    <a:pt x="2143988" y="992073"/>
                  </a:lnTo>
                  <a:lnTo>
                    <a:pt x="3215983" y="992073"/>
                  </a:lnTo>
                  <a:lnTo>
                    <a:pt x="3215983" y="0"/>
                  </a:lnTo>
                  <a:close/>
                </a:path>
                <a:path w="5360034" h="992504">
                  <a:moveTo>
                    <a:pt x="5359971" y="0"/>
                  </a:moveTo>
                  <a:lnTo>
                    <a:pt x="4287977" y="0"/>
                  </a:lnTo>
                  <a:lnTo>
                    <a:pt x="4287977" y="992073"/>
                  </a:lnTo>
                  <a:lnTo>
                    <a:pt x="5359971" y="992073"/>
                  </a:lnTo>
                  <a:lnTo>
                    <a:pt x="5359971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93700" y="3738227"/>
              <a:ext cx="1072515" cy="992505"/>
            </a:xfrm>
            <a:custGeom>
              <a:avLst/>
              <a:gdLst/>
              <a:ahLst/>
              <a:cxnLst/>
              <a:rect l="l" t="t" r="r" b="b"/>
              <a:pathLst>
                <a:path w="1072515" h="992504">
                  <a:moveTo>
                    <a:pt x="1071994" y="0"/>
                  </a:moveTo>
                  <a:lnTo>
                    <a:pt x="0" y="0"/>
                  </a:lnTo>
                  <a:lnTo>
                    <a:pt x="0" y="992076"/>
                  </a:lnTo>
                  <a:lnTo>
                    <a:pt x="1071994" y="992076"/>
                  </a:lnTo>
                  <a:lnTo>
                    <a:pt x="1071994" y="0"/>
                  </a:lnTo>
                  <a:close/>
                </a:path>
              </a:pathLst>
            </a:custGeom>
            <a:solidFill>
              <a:srgbClr val="FF9900">
                <a:alpha val="803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65694" y="3738232"/>
              <a:ext cx="5360035" cy="992505"/>
            </a:xfrm>
            <a:custGeom>
              <a:avLst/>
              <a:gdLst/>
              <a:ahLst/>
              <a:cxnLst/>
              <a:rect l="l" t="t" r="r" b="b"/>
              <a:pathLst>
                <a:path w="5360034" h="992504">
                  <a:moveTo>
                    <a:pt x="1071994" y="0"/>
                  </a:moveTo>
                  <a:lnTo>
                    <a:pt x="0" y="0"/>
                  </a:lnTo>
                  <a:lnTo>
                    <a:pt x="0" y="992073"/>
                  </a:lnTo>
                  <a:lnTo>
                    <a:pt x="1071994" y="992073"/>
                  </a:lnTo>
                  <a:lnTo>
                    <a:pt x="1071994" y="0"/>
                  </a:lnTo>
                  <a:close/>
                </a:path>
                <a:path w="5360034" h="992504">
                  <a:moveTo>
                    <a:pt x="3215983" y="0"/>
                  </a:moveTo>
                  <a:lnTo>
                    <a:pt x="2143988" y="0"/>
                  </a:lnTo>
                  <a:lnTo>
                    <a:pt x="2143988" y="992073"/>
                  </a:lnTo>
                  <a:lnTo>
                    <a:pt x="3215983" y="992073"/>
                  </a:lnTo>
                  <a:lnTo>
                    <a:pt x="3215983" y="0"/>
                  </a:lnTo>
                  <a:close/>
                </a:path>
                <a:path w="5360034" h="992504">
                  <a:moveTo>
                    <a:pt x="5359971" y="0"/>
                  </a:moveTo>
                  <a:lnTo>
                    <a:pt x="4287977" y="0"/>
                  </a:lnTo>
                  <a:lnTo>
                    <a:pt x="4287977" y="992073"/>
                  </a:lnTo>
                  <a:lnTo>
                    <a:pt x="5359971" y="992073"/>
                  </a:lnTo>
                  <a:lnTo>
                    <a:pt x="5359971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778000" y="1143000"/>
            <a:ext cx="44513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400" spc="4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1400" spc="8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1400" spc="8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44800" y="1143000"/>
            <a:ext cx="4502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400" spc="80" dirty="0">
                <a:solidFill>
                  <a:srgbClr val="FFFFFF"/>
                </a:solidFill>
                <a:latin typeface="Arial"/>
                <a:cs typeface="Arial"/>
              </a:rPr>
              <a:t>98</a:t>
            </a:r>
            <a:r>
              <a:rPr sz="1400" spc="8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24300" y="1143000"/>
            <a:ext cx="4502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400" spc="80" dirty="0">
                <a:solidFill>
                  <a:srgbClr val="FFFFFF"/>
                </a:solidFill>
                <a:latin typeface="Arial"/>
                <a:cs typeface="Arial"/>
              </a:rPr>
              <a:t>99</a:t>
            </a:r>
            <a:r>
              <a:rPr sz="1400" spc="8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991100" y="1143000"/>
            <a:ext cx="4648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85" dirty="0">
                <a:solidFill>
                  <a:srgbClr val="FFFFFF"/>
                </a:solidFill>
                <a:latin typeface="Arial"/>
                <a:cs typeface="Arial"/>
              </a:rPr>
              <a:t>2000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70600" y="1143000"/>
            <a:ext cx="4400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8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400" spc="8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124700" y="1143000"/>
            <a:ext cx="4648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85" dirty="0">
                <a:solidFill>
                  <a:srgbClr val="FFFFFF"/>
                </a:solidFill>
                <a:latin typeface="Arial"/>
                <a:cs typeface="Arial"/>
              </a:rPr>
              <a:t>2020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33400" y="1978660"/>
            <a:ext cx="798830" cy="508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00">
              <a:lnSpc>
                <a:spcPct val="113100"/>
              </a:lnSpc>
              <a:spcBef>
                <a:spcPts val="100"/>
              </a:spcBef>
            </a:pPr>
            <a:r>
              <a:rPr sz="1400" spc="30" dirty="0">
                <a:solidFill>
                  <a:srgbClr val="FFFFFF"/>
                </a:solidFill>
                <a:latin typeface="Arial"/>
                <a:cs typeface="Arial"/>
              </a:rPr>
              <a:t>Data  </a:t>
            </a:r>
            <a:r>
              <a:rPr sz="1400" spc="4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400" spc="-13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00" spc="6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spc="-4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spc="6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1400" spc="-13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00" spc="4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63700" y="2044700"/>
            <a:ext cx="669290" cy="386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 algn="ctr">
              <a:lnSpc>
                <a:spcPts val="142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10</a:t>
            </a:r>
            <a:r>
              <a:rPr sz="1200" spc="-7" baseline="20833" dirty="0">
                <a:latin typeface="Arial"/>
                <a:cs typeface="Arial"/>
              </a:rPr>
              <a:t>2</a:t>
            </a:r>
            <a:endParaRPr sz="1200" baseline="20833">
              <a:latin typeface="Arial"/>
              <a:cs typeface="Arial"/>
            </a:endParaRPr>
          </a:p>
          <a:p>
            <a:pPr algn="ctr">
              <a:lnSpc>
                <a:spcPts val="1420"/>
              </a:lnSpc>
            </a:pPr>
            <a:r>
              <a:rPr sz="1200" dirty="0">
                <a:latin typeface="Arial"/>
                <a:cs typeface="Arial"/>
              </a:rPr>
              <a:t>(e.g.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iris)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921000" y="2133600"/>
            <a:ext cx="3022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10</a:t>
            </a:r>
            <a:r>
              <a:rPr sz="1200" spc="-7" baseline="20833" dirty="0">
                <a:latin typeface="Arial"/>
                <a:cs typeface="Arial"/>
              </a:rPr>
              <a:t>3</a:t>
            </a:r>
            <a:endParaRPr sz="1200" baseline="20833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003800" y="1959219"/>
            <a:ext cx="417195" cy="514984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sz="1800" spc="7" baseline="-16203" dirty="0">
                <a:solidFill>
                  <a:srgbClr val="FE9A01"/>
                </a:solidFill>
                <a:latin typeface="Arial"/>
                <a:cs typeface="Arial"/>
              </a:rPr>
              <a:t>10</a:t>
            </a:r>
            <a:r>
              <a:rPr sz="900" spc="5" dirty="0">
                <a:solidFill>
                  <a:srgbClr val="FE9A01"/>
                </a:solidFill>
                <a:latin typeface="Arial"/>
                <a:cs typeface="Arial"/>
              </a:rPr>
              <a:t>7-8</a:t>
            </a:r>
            <a:endParaRPr sz="9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395"/>
              </a:spcBef>
            </a:pPr>
            <a:r>
              <a:rPr sz="1400" dirty="0">
                <a:solidFill>
                  <a:srgbClr val="FE9A01"/>
                </a:solidFill>
                <a:latin typeface="Arial"/>
                <a:cs typeface="Arial"/>
              </a:rPr>
              <a:t>web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880100" y="1976903"/>
            <a:ext cx="813435" cy="45402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345"/>
              </a:spcBef>
            </a:pPr>
            <a:r>
              <a:rPr sz="1800" spc="-7" baseline="-13888" dirty="0">
                <a:solidFill>
                  <a:srgbClr val="FE9A01"/>
                </a:solidFill>
                <a:latin typeface="Arial"/>
                <a:cs typeface="Arial"/>
              </a:rPr>
              <a:t>10</a:t>
            </a:r>
            <a:r>
              <a:rPr sz="800" spc="-5" dirty="0">
                <a:solidFill>
                  <a:srgbClr val="FE9A01"/>
                </a:solidFill>
                <a:latin typeface="Arial"/>
                <a:cs typeface="Arial"/>
              </a:rPr>
              <a:t>10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45"/>
              </a:spcBef>
            </a:pPr>
            <a:r>
              <a:rPr sz="1200" spc="-5" dirty="0">
                <a:solidFill>
                  <a:srgbClr val="FE9A01"/>
                </a:solidFill>
                <a:latin typeface="Arial"/>
                <a:cs typeface="Arial"/>
              </a:rPr>
              <a:t>advertising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959600" y="1976903"/>
            <a:ext cx="796925" cy="45402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9050" algn="ctr">
              <a:lnSpc>
                <a:spcPct val="100000"/>
              </a:lnSpc>
              <a:spcBef>
                <a:spcPts val="345"/>
              </a:spcBef>
            </a:pPr>
            <a:r>
              <a:rPr sz="1800" spc="-7" baseline="-13888" dirty="0">
                <a:solidFill>
                  <a:srgbClr val="FE9A01"/>
                </a:solidFill>
                <a:latin typeface="Arial"/>
                <a:cs typeface="Arial"/>
              </a:rPr>
              <a:t>10</a:t>
            </a:r>
            <a:r>
              <a:rPr sz="800" spc="-5" dirty="0">
                <a:solidFill>
                  <a:srgbClr val="FE9A01"/>
                </a:solidFill>
                <a:latin typeface="Arial"/>
                <a:cs typeface="Arial"/>
              </a:rPr>
              <a:t>12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45"/>
              </a:spcBef>
            </a:pPr>
            <a:r>
              <a:rPr sz="1200" dirty="0">
                <a:solidFill>
                  <a:srgbClr val="FE9A01"/>
                </a:solidFill>
                <a:latin typeface="Arial"/>
                <a:cs typeface="Arial"/>
              </a:rPr>
              <a:t>social</a:t>
            </a:r>
            <a:r>
              <a:rPr sz="1200" spc="-55" dirty="0">
                <a:solidFill>
                  <a:srgbClr val="FE9A01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E9A01"/>
                </a:solidFill>
                <a:latin typeface="Arial"/>
                <a:cs typeface="Arial"/>
              </a:rPr>
              <a:t>nets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11200" y="3124200"/>
            <a:ext cx="43560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35" dirty="0">
                <a:solidFill>
                  <a:srgbClr val="FFFFFF"/>
                </a:solidFill>
                <a:latin typeface="Arial"/>
                <a:cs typeface="Arial"/>
              </a:rPr>
              <a:t>RAM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854200" y="3136900"/>
            <a:ext cx="2882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1kB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844800" y="3136900"/>
            <a:ext cx="45783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E9A01"/>
                </a:solidFill>
                <a:latin typeface="Arial"/>
                <a:cs typeface="Arial"/>
              </a:rPr>
              <a:t>100kB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937000" y="3136900"/>
            <a:ext cx="4235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E9A01"/>
                </a:solidFill>
                <a:latin typeface="Arial"/>
                <a:cs typeface="Arial"/>
              </a:rPr>
              <a:t>10MB</a:t>
            </a:r>
            <a:endParaRPr sz="12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965700" y="3136900"/>
            <a:ext cx="50863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100MB</a:t>
            </a:r>
            <a:endParaRPr sz="12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121400" y="3136900"/>
            <a:ext cx="3308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1GB</a:t>
            </a:r>
            <a:endParaRPr sz="12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112000" y="3136900"/>
            <a:ext cx="5003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E9A01"/>
                </a:solidFill>
                <a:latin typeface="Arial"/>
                <a:cs typeface="Arial"/>
              </a:rPr>
              <a:t>100GB</a:t>
            </a:r>
            <a:endParaRPr sz="12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36600" y="4114800"/>
            <a:ext cx="3778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400" spc="-85" dirty="0">
                <a:solidFill>
                  <a:srgbClr val="FFFFFF"/>
                </a:solidFill>
                <a:latin typeface="Arial"/>
                <a:cs typeface="Arial"/>
              </a:rPr>
              <a:t>PU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765300" y="4038600"/>
            <a:ext cx="466090" cy="3860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2700">
              <a:lnSpc>
                <a:spcPts val="1400"/>
              </a:lnSpc>
              <a:spcBef>
                <a:spcPts val="180"/>
              </a:spcBef>
            </a:pPr>
            <a:r>
              <a:rPr sz="1200" dirty="0">
                <a:latin typeface="Arial"/>
                <a:cs typeface="Arial"/>
              </a:rPr>
              <a:t>100kF  (8080)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794000" y="4038600"/>
            <a:ext cx="551180" cy="3860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14300">
              <a:lnSpc>
                <a:spcPts val="1400"/>
              </a:lnSpc>
              <a:spcBef>
                <a:spcPts val="180"/>
              </a:spcBef>
            </a:pPr>
            <a:r>
              <a:rPr sz="1200" dirty="0">
                <a:latin typeface="Arial"/>
                <a:cs typeface="Arial"/>
              </a:rPr>
              <a:t>1MF  (80186)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873500" y="4038600"/>
            <a:ext cx="551180" cy="3860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63500">
              <a:lnSpc>
                <a:spcPts val="1400"/>
              </a:lnSpc>
              <a:spcBef>
                <a:spcPts val="180"/>
              </a:spcBef>
            </a:pPr>
            <a:r>
              <a:rPr sz="1200" dirty="0">
                <a:latin typeface="Arial"/>
                <a:cs typeface="Arial"/>
              </a:rPr>
              <a:t>10MF  (80486)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019800" y="4038600"/>
            <a:ext cx="534035" cy="3860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25400">
              <a:lnSpc>
                <a:spcPts val="1400"/>
              </a:lnSpc>
              <a:spcBef>
                <a:spcPts val="180"/>
              </a:spcBef>
            </a:pPr>
            <a:r>
              <a:rPr sz="1200" spc="-5" dirty="0">
                <a:latin typeface="Arial"/>
                <a:cs typeface="Arial"/>
              </a:rPr>
              <a:t>100GF  </a:t>
            </a:r>
            <a:r>
              <a:rPr sz="1200" dirty="0">
                <a:latin typeface="Arial"/>
                <a:cs typeface="Arial"/>
              </a:rPr>
              <a:t>NV</a:t>
            </a:r>
            <a:r>
              <a:rPr sz="1200" spc="-5" dirty="0">
                <a:latin typeface="Arial"/>
                <a:cs typeface="Arial"/>
              </a:rPr>
              <a:t>I</a:t>
            </a:r>
            <a:r>
              <a:rPr sz="1200" dirty="0">
                <a:latin typeface="Arial"/>
                <a:cs typeface="Arial"/>
              </a:rPr>
              <a:t>DIA</a:t>
            </a:r>
            <a:endParaRPr sz="12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921500" y="4038600"/>
            <a:ext cx="887094" cy="386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905" algn="ctr">
              <a:lnSpc>
                <a:spcPts val="1420"/>
              </a:lnSpc>
              <a:spcBef>
                <a:spcPts val="100"/>
              </a:spcBef>
            </a:pPr>
            <a:r>
              <a:rPr sz="1200" b="1" dirty="0">
                <a:solidFill>
                  <a:srgbClr val="FE9A01"/>
                </a:solidFill>
                <a:latin typeface="Arial"/>
                <a:cs typeface="Arial"/>
              </a:rPr>
              <a:t>&gt;1PF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420"/>
              </a:lnSpc>
            </a:pPr>
            <a:r>
              <a:rPr sz="1200" b="1" dirty="0">
                <a:solidFill>
                  <a:srgbClr val="FE9A01"/>
                </a:solidFill>
                <a:latin typeface="Arial"/>
                <a:cs typeface="Arial"/>
              </a:rPr>
              <a:t>(8xP3</a:t>
            </a:r>
            <a:r>
              <a:rPr sz="1200" b="1" spc="-80" dirty="0">
                <a:solidFill>
                  <a:srgbClr val="FE9A01"/>
                </a:solidFill>
                <a:latin typeface="Arial"/>
                <a:cs typeface="Arial"/>
              </a:rPr>
              <a:t> </a:t>
            </a:r>
            <a:r>
              <a:rPr sz="1200" b="1" spc="-15" dirty="0">
                <a:solidFill>
                  <a:srgbClr val="FE9A01"/>
                </a:solidFill>
                <a:latin typeface="Arial"/>
                <a:cs typeface="Arial"/>
              </a:rPr>
              <a:t>Volta)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459328" y="2249595"/>
            <a:ext cx="1363345" cy="805815"/>
          </a:xfrm>
          <a:custGeom>
            <a:avLst/>
            <a:gdLst/>
            <a:ahLst/>
            <a:cxnLst/>
            <a:rect l="l" t="t" r="r" b="b"/>
            <a:pathLst>
              <a:path w="1363345" h="805814">
                <a:moveTo>
                  <a:pt x="1262722" y="0"/>
                </a:moveTo>
                <a:lnTo>
                  <a:pt x="100458" y="0"/>
                </a:lnTo>
                <a:lnTo>
                  <a:pt x="61355" y="7894"/>
                </a:lnTo>
                <a:lnTo>
                  <a:pt x="29423" y="29423"/>
                </a:lnTo>
                <a:lnTo>
                  <a:pt x="7894" y="61356"/>
                </a:lnTo>
                <a:lnTo>
                  <a:pt x="0" y="100459"/>
                </a:lnTo>
                <a:lnTo>
                  <a:pt x="0" y="705328"/>
                </a:lnTo>
                <a:lnTo>
                  <a:pt x="7894" y="744431"/>
                </a:lnTo>
                <a:lnTo>
                  <a:pt x="29423" y="776363"/>
                </a:lnTo>
                <a:lnTo>
                  <a:pt x="61355" y="797892"/>
                </a:lnTo>
                <a:lnTo>
                  <a:pt x="100458" y="805787"/>
                </a:lnTo>
                <a:lnTo>
                  <a:pt x="1262722" y="805787"/>
                </a:lnTo>
                <a:lnTo>
                  <a:pt x="1301825" y="797892"/>
                </a:lnTo>
                <a:lnTo>
                  <a:pt x="1333757" y="776363"/>
                </a:lnTo>
                <a:lnTo>
                  <a:pt x="1355286" y="744431"/>
                </a:lnTo>
                <a:lnTo>
                  <a:pt x="1363181" y="705328"/>
                </a:lnTo>
                <a:lnTo>
                  <a:pt x="1363181" y="100459"/>
                </a:lnTo>
                <a:lnTo>
                  <a:pt x="1355286" y="61356"/>
                </a:lnTo>
                <a:lnTo>
                  <a:pt x="1333757" y="29423"/>
                </a:lnTo>
                <a:lnTo>
                  <a:pt x="1301825" y="7894"/>
                </a:lnTo>
                <a:lnTo>
                  <a:pt x="1262722" y="0"/>
                </a:lnTo>
                <a:close/>
              </a:path>
            </a:pathLst>
          </a:custGeom>
          <a:solidFill>
            <a:srgbClr val="F7A028">
              <a:alpha val="799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3835400" y="1963420"/>
            <a:ext cx="603885" cy="100330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740"/>
              </a:spcBef>
            </a:pPr>
            <a:r>
              <a:rPr sz="1200" dirty="0">
                <a:latin typeface="Arial"/>
                <a:cs typeface="Arial"/>
              </a:rPr>
              <a:t>10</a:t>
            </a:r>
            <a:r>
              <a:rPr sz="1350" baseline="21604" dirty="0">
                <a:latin typeface="Arial"/>
                <a:cs typeface="Arial"/>
              </a:rPr>
              <a:t>4</a:t>
            </a:r>
            <a:endParaRPr sz="1350" baseline="21604">
              <a:latin typeface="Arial"/>
              <a:cs typeface="Arial"/>
            </a:endParaRPr>
          </a:p>
          <a:p>
            <a:pPr marL="38100" marR="30480" algn="ctr">
              <a:lnSpc>
                <a:spcPct val="115700"/>
              </a:lnSpc>
              <a:spcBef>
                <a:spcPts val="620"/>
              </a:spcBef>
            </a:pPr>
            <a:r>
              <a:rPr sz="1800" spc="-40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100" spc="-914" baseline="51587" dirty="0">
                <a:latin typeface="Arial"/>
                <a:cs typeface="Arial"/>
              </a:rPr>
              <a:t>O</a:t>
            </a:r>
            <a:r>
              <a:rPr sz="1800" spc="-4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100" spc="-937" baseline="51587" dirty="0">
                <a:latin typeface="Arial"/>
                <a:cs typeface="Arial"/>
              </a:rPr>
              <a:t>C</a:t>
            </a:r>
            <a:r>
              <a:rPr sz="1800" spc="-38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100" spc="-960" baseline="51587" dirty="0">
                <a:latin typeface="Arial"/>
                <a:cs typeface="Arial"/>
              </a:rPr>
              <a:t>R</a:t>
            </a:r>
            <a:r>
              <a:rPr sz="1800" spc="50" dirty="0">
                <a:solidFill>
                  <a:srgbClr val="FFFFFF"/>
                </a:solidFill>
                <a:latin typeface="Arial"/>
                <a:cs typeface="Arial"/>
              </a:rPr>
              <a:t>p  </a:t>
            </a:r>
            <a:r>
              <a:rPr sz="1800" spc="-50" dirty="0">
                <a:solidFill>
                  <a:srgbClr val="FFFFFF"/>
                </a:solidFill>
                <a:latin typeface="Arial"/>
                <a:cs typeface="Arial"/>
              </a:rPr>
              <a:t>nets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324100" y="4445000"/>
            <a:ext cx="394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10x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390900" y="4445000"/>
            <a:ext cx="394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10x</a:t>
            </a:r>
            <a:endParaRPr sz="18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445000" y="4038600"/>
            <a:ext cx="1575435" cy="706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6034" algn="ctr">
              <a:lnSpc>
                <a:spcPts val="142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1GF</a:t>
            </a:r>
            <a:endParaRPr sz="1200">
              <a:latin typeface="Arial"/>
              <a:cs typeface="Arial"/>
            </a:endParaRPr>
          </a:p>
          <a:p>
            <a:pPr marR="17780" algn="ctr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(Intel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Core)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tabLst>
                <a:tab pos="1053465" algn="l"/>
              </a:tabLst>
            </a:pP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100x	100x</a:t>
            </a:r>
            <a:endParaRPr sz="18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477000" y="4445000"/>
            <a:ext cx="8521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E9A01"/>
                </a:solidFill>
                <a:latin typeface="Arial"/>
                <a:cs typeface="Arial"/>
              </a:rPr>
              <a:t>10,000x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324100" y="1778000"/>
            <a:ext cx="394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10x</a:t>
            </a:r>
            <a:endParaRPr sz="18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403600" y="1778000"/>
            <a:ext cx="394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10x</a:t>
            </a:r>
            <a:endParaRPr sz="18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457700" y="1778000"/>
            <a:ext cx="5213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100x</a:t>
            </a:r>
            <a:endParaRPr sz="18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499100" y="1778000"/>
            <a:ext cx="170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89965" algn="l"/>
              </a:tabLst>
            </a:pP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100x	</a:t>
            </a:r>
            <a:r>
              <a:rPr sz="1800" b="1" dirty="0">
                <a:solidFill>
                  <a:srgbClr val="FE9A01"/>
                </a:solidFill>
                <a:latin typeface="Arial"/>
                <a:cs typeface="Arial"/>
              </a:rPr>
              <a:t>1,000x</a:t>
            </a:r>
            <a:endParaRPr sz="1800">
              <a:latin typeface="Arial"/>
              <a:cs typeface="Arial"/>
            </a:endParaRPr>
          </a:p>
        </p:txBody>
      </p:sp>
      <p:sp>
        <p:nvSpPr>
          <p:cNvPr id="53" name="object 14">
            <a:extLst>
              <a:ext uri="{FF2B5EF4-FFF2-40B4-BE49-F238E27FC236}">
                <a16:creationId xmlns:a16="http://schemas.microsoft.com/office/drawing/2014/main" id="{391C4E77-F764-4AA0-83D7-697E285A50AA}"/>
              </a:ext>
            </a:extLst>
          </p:cNvPr>
          <p:cNvSpPr txBox="1">
            <a:spLocks/>
          </p:cNvSpPr>
          <p:nvPr/>
        </p:nvSpPr>
        <p:spPr>
          <a:xfrm>
            <a:off x="152400" y="4894257"/>
            <a:ext cx="5029200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535"/>
              </a:lnSpc>
            </a:pPr>
            <a:r>
              <a:rPr lang="en-US" spc="-5" dirty="0"/>
              <a:t>Slide credit: </a:t>
            </a:r>
            <a:r>
              <a:rPr lang="en-US" dirty="0"/>
              <a:t>Alex Smola and Mu Li (Berkley)</a:t>
            </a:r>
            <a:endParaRPr lang="en-US" spc="-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8300" y="114300"/>
            <a:ext cx="16465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Hardware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393700" y="762000"/>
            <a:ext cx="7504430" cy="3968750"/>
            <a:chOff x="393700" y="762000"/>
            <a:chExt cx="7504430" cy="3968750"/>
          </a:xfrm>
        </p:grpSpPr>
        <p:sp>
          <p:nvSpPr>
            <p:cNvPr id="5" name="object 5"/>
            <p:cNvSpPr/>
            <p:nvPr/>
          </p:nvSpPr>
          <p:spPr>
            <a:xfrm>
              <a:off x="1465694" y="762000"/>
              <a:ext cx="1072515" cy="992505"/>
            </a:xfrm>
            <a:custGeom>
              <a:avLst/>
              <a:gdLst/>
              <a:ahLst/>
              <a:cxnLst/>
              <a:rect l="l" t="t" r="r" b="b"/>
              <a:pathLst>
                <a:path w="1072514" h="992505">
                  <a:moveTo>
                    <a:pt x="1071995" y="0"/>
                  </a:moveTo>
                  <a:lnTo>
                    <a:pt x="0" y="0"/>
                  </a:lnTo>
                  <a:lnTo>
                    <a:pt x="0" y="992075"/>
                  </a:lnTo>
                  <a:lnTo>
                    <a:pt x="1071995" y="992075"/>
                  </a:lnTo>
                  <a:lnTo>
                    <a:pt x="1071995" y="0"/>
                  </a:lnTo>
                  <a:close/>
                </a:path>
              </a:pathLst>
            </a:custGeom>
            <a:solidFill>
              <a:srgbClr val="FF9900">
                <a:alpha val="803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37689" y="762000"/>
              <a:ext cx="1072515" cy="992505"/>
            </a:xfrm>
            <a:custGeom>
              <a:avLst/>
              <a:gdLst/>
              <a:ahLst/>
              <a:cxnLst/>
              <a:rect l="l" t="t" r="r" b="b"/>
              <a:pathLst>
                <a:path w="1072514" h="992505">
                  <a:moveTo>
                    <a:pt x="1071994" y="0"/>
                  </a:moveTo>
                  <a:lnTo>
                    <a:pt x="0" y="0"/>
                  </a:lnTo>
                  <a:lnTo>
                    <a:pt x="0" y="992075"/>
                  </a:lnTo>
                  <a:lnTo>
                    <a:pt x="1071994" y="992075"/>
                  </a:lnTo>
                  <a:lnTo>
                    <a:pt x="1071994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09684" y="762000"/>
              <a:ext cx="1072515" cy="992505"/>
            </a:xfrm>
            <a:custGeom>
              <a:avLst/>
              <a:gdLst/>
              <a:ahLst/>
              <a:cxnLst/>
              <a:rect l="l" t="t" r="r" b="b"/>
              <a:pathLst>
                <a:path w="1072514" h="992505">
                  <a:moveTo>
                    <a:pt x="1071995" y="0"/>
                  </a:moveTo>
                  <a:lnTo>
                    <a:pt x="0" y="0"/>
                  </a:lnTo>
                  <a:lnTo>
                    <a:pt x="0" y="992075"/>
                  </a:lnTo>
                  <a:lnTo>
                    <a:pt x="1071995" y="992075"/>
                  </a:lnTo>
                  <a:lnTo>
                    <a:pt x="1071995" y="0"/>
                  </a:lnTo>
                  <a:close/>
                </a:path>
              </a:pathLst>
            </a:custGeom>
            <a:solidFill>
              <a:srgbClr val="FF9900">
                <a:alpha val="803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81679" y="762000"/>
              <a:ext cx="1072515" cy="992505"/>
            </a:xfrm>
            <a:custGeom>
              <a:avLst/>
              <a:gdLst/>
              <a:ahLst/>
              <a:cxnLst/>
              <a:rect l="l" t="t" r="r" b="b"/>
              <a:pathLst>
                <a:path w="1072514" h="992505">
                  <a:moveTo>
                    <a:pt x="1071994" y="0"/>
                  </a:moveTo>
                  <a:lnTo>
                    <a:pt x="0" y="0"/>
                  </a:lnTo>
                  <a:lnTo>
                    <a:pt x="0" y="992075"/>
                  </a:lnTo>
                  <a:lnTo>
                    <a:pt x="1071994" y="992075"/>
                  </a:lnTo>
                  <a:lnTo>
                    <a:pt x="1071994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53673" y="762000"/>
              <a:ext cx="1072515" cy="992505"/>
            </a:xfrm>
            <a:custGeom>
              <a:avLst/>
              <a:gdLst/>
              <a:ahLst/>
              <a:cxnLst/>
              <a:rect l="l" t="t" r="r" b="b"/>
              <a:pathLst>
                <a:path w="1072515" h="992505">
                  <a:moveTo>
                    <a:pt x="1071995" y="0"/>
                  </a:moveTo>
                  <a:lnTo>
                    <a:pt x="0" y="0"/>
                  </a:lnTo>
                  <a:lnTo>
                    <a:pt x="0" y="992075"/>
                  </a:lnTo>
                  <a:lnTo>
                    <a:pt x="1071995" y="992075"/>
                  </a:lnTo>
                  <a:lnTo>
                    <a:pt x="1071995" y="0"/>
                  </a:lnTo>
                  <a:close/>
                </a:path>
              </a:pathLst>
            </a:custGeom>
            <a:solidFill>
              <a:srgbClr val="FF9900">
                <a:alpha val="803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825669" y="762000"/>
              <a:ext cx="1072515" cy="992505"/>
            </a:xfrm>
            <a:custGeom>
              <a:avLst/>
              <a:gdLst/>
              <a:ahLst/>
              <a:cxnLst/>
              <a:rect l="l" t="t" r="r" b="b"/>
              <a:pathLst>
                <a:path w="1072515" h="992505">
                  <a:moveTo>
                    <a:pt x="1071994" y="0"/>
                  </a:moveTo>
                  <a:lnTo>
                    <a:pt x="0" y="0"/>
                  </a:lnTo>
                  <a:lnTo>
                    <a:pt x="0" y="992075"/>
                  </a:lnTo>
                  <a:lnTo>
                    <a:pt x="1071994" y="992075"/>
                  </a:lnTo>
                  <a:lnTo>
                    <a:pt x="1071994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3700" y="1754075"/>
              <a:ext cx="1072515" cy="992505"/>
            </a:xfrm>
            <a:custGeom>
              <a:avLst/>
              <a:gdLst/>
              <a:ahLst/>
              <a:cxnLst/>
              <a:rect l="l" t="t" r="r" b="b"/>
              <a:pathLst>
                <a:path w="1072515" h="992505">
                  <a:moveTo>
                    <a:pt x="1071994" y="0"/>
                  </a:moveTo>
                  <a:lnTo>
                    <a:pt x="0" y="0"/>
                  </a:lnTo>
                  <a:lnTo>
                    <a:pt x="0" y="992075"/>
                  </a:lnTo>
                  <a:lnTo>
                    <a:pt x="1071994" y="992075"/>
                  </a:lnTo>
                  <a:lnTo>
                    <a:pt x="1071994" y="0"/>
                  </a:lnTo>
                  <a:close/>
                </a:path>
              </a:pathLst>
            </a:custGeom>
            <a:solidFill>
              <a:srgbClr val="FF9900">
                <a:alpha val="803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65694" y="1754085"/>
              <a:ext cx="5360035" cy="992505"/>
            </a:xfrm>
            <a:custGeom>
              <a:avLst/>
              <a:gdLst/>
              <a:ahLst/>
              <a:cxnLst/>
              <a:rect l="l" t="t" r="r" b="b"/>
              <a:pathLst>
                <a:path w="5360034" h="992505">
                  <a:moveTo>
                    <a:pt x="1071994" y="0"/>
                  </a:moveTo>
                  <a:lnTo>
                    <a:pt x="0" y="0"/>
                  </a:lnTo>
                  <a:lnTo>
                    <a:pt x="0" y="992073"/>
                  </a:lnTo>
                  <a:lnTo>
                    <a:pt x="1071994" y="992073"/>
                  </a:lnTo>
                  <a:lnTo>
                    <a:pt x="1071994" y="0"/>
                  </a:lnTo>
                  <a:close/>
                </a:path>
                <a:path w="5360034" h="992505">
                  <a:moveTo>
                    <a:pt x="3215983" y="0"/>
                  </a:moveTo>
                  <a:lnTo>
                    <a:pt x="2143988" y="0"/>
                  </a:lnTo>
                  <a:lnTo>
                    <a:pt x="2143988" y="992073"/>
                  </a:lnTo>
                  <a:lnTo>
                    <a:pt x="3215983" y="992073"/>
                  </a:lnTo>
                  <a:lnTo>
                    <a:pt x="3215983" y="0"/>
                  </a:lnTo>
                  <a:close/>
                </a:path>
                <a:path w="5360034" h="992505">
                  <a:moveTo>
                    <a:pt x="5359971" y="0"/>
                  </a:moveTo>
                  <a:lnTo>
                    <a:pt x="4287977" y="0"/>
                  </a:lnTo>
                  <a:lnTo>
                    <a:pt x="4287977" y="992073"/>
                  </a:lnTo>
                  <a:lnTo>
                    <a:pt x="5359971" y="992073"/>
                  </a:lnTo>
                  <a:lnTo>
                    <a:pt x="5359971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93700" y="2746151"/>
              <a:ext cx="1072515" cy="992505"/>
            </a:xfrm>
            <a:custGeom>
              <a:avLst/>
              <a:gdLst/>
              <a:ahLst/>
              <a:cxnLst/>
              <a:rect l="l" t="t" r="r" b="b"/>
              <a:pathLst>
                <a:path w="1072515" h="992504">
                  <a:moveTo>
                    <a:pt x="1071994" y="0"/>
                  </a:moveTo>
                  <a:lnTo>
                    <a:pt x="0" y="0"/>
                  </a:lnTo>
                  <a:lnTo>
                    <a:pt x="0" y="992075"/>
                  </a:lnTo>
                  <a:lnTo>
                    <a:pt x="1071994" y="992075"/>
                  </a:lnTo>
                  <a:lnTo>
                    <a:pt x="1071994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37688" y="2746158"/>
              <a:ext cx="5360035" cy="992505"/>
            </a:xfrm>
            <a:custGeom>
              <a:avLst/>
              <a:gdLst/>
              <a:ahLst/>
              <a:cxnLst/>
              <a:rect l="l" t="t" r="r" b="b"/>
              <a:pathLst>
                <a:path w="5360034" h="992504">
                  <a:moveTo>
                    <a:pt x="1071994" y="0"/>
                  </a:moveTo>
                  <a:lnTo>
                    <a:pt x="0" y="0"/>
                  </a:lnTo>
                  <a:lnTo>
                    <a:pt x="0" y="992073"/>
                  </a:lnTo>
                  <a:lnTo>
                    <a:pt x="1071994" y="992073"/>
                  </a:lnTo>
                  <a:lnTo>
                    <a:pt x="1071994" y="0"/>
                  </a:lnTo>
                  <a:close/>
                </a:path>
                <a:path w="5360034" h="992504">
                  <a:moveTo>
                    <a:pt x="3215983" y="0"/>
                  </a:moveTo>
                  <a:lnTo>
                    <a:pt x="2143988" y="0"/>
                  </a:lnTo>
                  <a:lnTo>
                    <a:pt x="2143988" y="992073"/>
                  </a:lnTo>
                  <a:lnTo>
                    <a:pt x="3215983" y="992073"/>
                  </a:lnTo>
                  <a:lnTo>
                    <a:pt x="3215983" y="0"/>
                  </a:lnTo>
                  <a:close/>
                </a:path>
                <a:path w="5360034" h="992504">
                  <a:moveTo>
                    <a:pt x="5359971" y="0"/>
                  </a:moveTo>
                  <a:lnTo>
                    <a:pt x="4287977" y="0"/>
                  </a:lnTo>
                  <a:lnTo>
                    <a:pt x="4287977" y="992073"/>
                  </a:lnTo>
                  <a:lnTo>
                    <a:pt x="5359971" y="992073"/>
                  </a:lnTo>
                  <a:lnTo>
                    <a:pt x="5359971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93700" y="3738227"/>
              <a:ext cx="1072515" cy="992505"/>
            </a:xfrm>
            <a:custGeom>
              <a:avLst/>
              <a:gdLst/>
              <a:ahLst/>
              <a:cxnLst/>
              <a:rect l="l" t="t" r="r" b="b"/>
              <a:pathLst>
                <a:path w="1072515" h="992504">
                  <a:moveTo>
                    <a:pt x="1071994" y="0"/>
                  </a:moveTo>
                  <a:lnTo>
                    <a:pt x="0" y="0"/>
                  </a:lnTo>
                  <a:lnTo>
                    <a:pt x="0" y="992076"/>
                  </a:lnTo>
                  <a:lnTo>
                    <a:pt x="1071994" y="992076"/>
                  </a:lnTo>
                  <a:lnTo>
                    <a:pt x="1071994" y="0"/>
                  </a:lnTo>
                  <a:close/>
                </a:path>
              </a:pathLst>
            </a:custGeom>
            <a:solidFill>
              <a:srgbClr val="FF9900">
                <a:alpha val="803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65694" y="3738232"/>
              <a:ext cx="5360035" cy="992505"/>
            </a:xfrm>
            <a:custGeom>
              <a:avLst/>
              <a:gdLst/>
              <a:ahLst/>
              <a:cxnLst/>
              <a:rect l="l" t="t" r="r" b="b"/>
              <a:pathLst>
                <a:path w="5360034" h="992504">
                  <a:moveTo>
                    <a:pt x="1071994" y="0"/>
                  </a:moveTo>
                  <a:lnTo>
                    <a:pt x="0" y="0"/>
                  </a:lnTo>
                  <a:lnTo>
                    <a:pt x="0" y="992073"/>
                  </a:lnTo>
                  <a:lnTo>
                    <a:pt x="1071994" y="992073"/>
                  </a:lnTo>
                  <a:lnTo>
                    <a:pt x="1071994" y="0"/>
                  </a:lnTo>
                  <a:close/>
                </a:path>
                <a:path w="5360034" h="992504">
                  <a:moveTo>
                    <a:pt x="3215983" y="0"/>
                  </a:moveTo>
                  <a:lnTo>
                    <a:pt x="2143988" y="0"/>
                  </a:lnTo>
                  <a:lnTo>
                    <a:pt x="2143988" y="992073"/>
                  </a:lnTo>
                  <a:lnTo>
                    <a:pt x="3215983" y="992073"/>
                  </a:lnTo>
                  <a:lnTo>
                    <a:pt x="3215983" y="0"/>
                  </a:lnTo>
                  <a:close/>
                </a:path>
                <a:path w="5360034" h="992504">
                  <a:moveTo>
                    <a:pt x="5359971" y="0"/>
                  </a:moveTo>
                  <a:lnTo>
                    <a:pt x="4287977" y="0"/>
                  </a:lnTo>
                  <a:lnTo>
                    <a:pt x="4287977" y="992073"/>
                  </a:lnTo>
                  <a:lnTo>
                    <a:pt x="5359971" y="992073"/>
                  </a:lnTo>
                  <a:lnTo>
                    <a:pt x="5359971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778000" y="1143000"/>
            <a:ext cx="44513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400" spc="4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1400" spc="8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1400" spc="8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44800" y="1143000"/>
            <a:ext cx="4502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400" spc="80" dirty="0">
                <a:solidFill>
                  <a:srgbClr val="FFFFFF"/>
                </a:solidFill>
                <a:latin typeface="Arial"/>
                <a:cs typeface="Arial"/>
              </a:rPr>
              <a:t>98</a:t>
            </a:r>
            <a:r>
              <a:rPr sz="1400" spc="8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24300" y="1143000"/>
            <a:ext cx="4502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400" spc="80" dirty="0">
                <a:solidFill>
                  <a:srgbClr val="FFFFFF"/>
                </a:solidFill>
                <a:latin typeface="Arial"/>
                <a:cs typeface="Arial"/>
              </a:rPr>
              <a:t>99</a:t>
            </a:r>
            <a:r>
              <a:rPr sz="1400" spc="8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991100" y="1143000"/>
            <a:ext cx="4648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85" dirty="0">
                <a:solidFill>
                  <a:srgbClr val="FFFFFF"/>
                </a:solidFill>
                <a:latin typeface="Arial"/>
                <a:cs typeface="Arial"/>
              </a:rPr>
              <a:t>2000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70600" y="1143000"/>
            <a:ext cx="4400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8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400" spc="8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124700" y="1143000"/>
            <a:ext cx="4648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85" dirty="0">
                <a:solidFill>
                  <a:srgbClr val="FFFFFF"/>
                </a:solidFill>
                <a:latin typeface="Arial"/>
                <a:cs typeface="Arial"/>
              </a:rPr>
              <a:t>2020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33400" y="1978660"/>
            <a:ext cx="798830" cy="508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00">
              <a:lnSpc>
                <a:spcPct val="113100"/>
              </a:lnSpc>
              <a:spcBef>
                <a:spcPts val="100"/>
              </a:spcBef>
            </a:pPr>
            <a:r>
              <a:rPr sz="1400" spc="30" dirty="0">
                <a:solidFill>
                  <a:srgbClr val="FFFFFF"/>
                </a:solidFill>
                <a:latin typeface="Arial"/>
                <a:cs typeface="Arial"/>
              </a:rPr>
              <a:t>Data  </a:t>
            </a:r>
            <a:r>
              <a:rPr sz="1400" spc="4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400" spc="-13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00" spc="6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spc="-4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spc="6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1400" spc="-13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00" spc="4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63700" y="2044700"/>
            <a:ext cx="669290" cy="386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 algn="ctr">
              <a:lnSpc>
                <a:spcPts val="142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10</a:t>
            </a:r>
            <a:r>
              <a:rPr sz="1200" spc="-7" baseline="20833" dirty="0">
                <a:latin typeface="Arial"/>
                <a:cs typeface="Arial"/>
              </a:rPr>
              <a:t>2</a:t>
            </a:r>
            <a:endParaRPr sz="1200" baseline="20833">
              <a:latin typeface="Arial"/>
              <a:cs typeface="Arial"/>
            </a:endParaRPr>
          </a:p>
          <a:p>
            <a:pPr algn="ctr">
              <a:lnSpc>
                <a:spcPts val="1420"/>
              </a:lnSpc>
            </a:pPr>
            <a:r>
              <a:rPr sz="1200" dirty="0">
                <a:latin typeface="Arial"/>
                <a:cs typeface="Arial"/>
              </a:rPr>
              <a:t>(e.g.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iris)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921000" y="2133600"/>
            <a:ext cx="3022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10</a:t>
            </a:r>
            <a:r>
              <a:rPr sz="1200" spc="-7" baseline="20833" dirty="0">
                <a:latin typeface="Arial"/>
                <a:cs typeface="Arial"/>
              </a:rPr>
              <a:t>3</a:t>
            </a:r>
            <a:endParaRPr sz="1200" baseline="20833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003800" y="1959219"/>
            <a:ext cx="417195" cy="514984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sz="1800" spc="7" baseline="-16203" dirty="0">
                <a:solidFill>
                  <a:srgbClr val="FE9A01"/>
                </a:solidFill>
                <a:latin typeface="Arial"/>
                <a:cs typeface="Arial"/>
              </a:rPr>
              <a:t>10</a:t>
            </a:r>
            <a:r>
              <a:rPr sz="900" spc="5" dirty="0">
                <a:solidFill>
                  <a:srgbClr val="FE9A01"/>
                </a:solidFill>
                <a:latin typeface="Arial"/>
                <a:cs typeface="Arial"/>
              </a:rPr>
              <a:t>7-8</a:t>
            </a:r>
            <a:endParaRPr sz="9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395"/>
              </a:spcBef>
            </a:pPr>
            <a:r>
              <a:rPr sz="1400" dirty="0">
                <a:solidFill>
                  <a:srgbClr val="FE9A01"/>
                </a:solidFill>
                <a:latin typeface="Arial"/>
                <a:cs typeface="Arial"/>
              </a:rPr>
              <a:t>web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880100" y="1976903"/>
            <a:ext cx="813435" cy="45402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345"/>
              </a:spcBef>
            </a:pPr>
            <a:r>
              <a:rPr sz="1800" spc="-7" baseline="-13888" dirty="0">
                <a:solidFill>
                  <a:srgbClr val="FE9A01"/>
                </a:solidFill>
                <a:latin typeface="Arial"/>
                <a:cs typeface="Arial"/>
              </a:rPr>
              <a:t>10</a:t>
            </a:r>
            <a:r>
              <a:rPr sz="800" spc="-5" dirty="0">
                <a:solidFill>
                  <a:srgbClr val="FE9A01"/>
                </a:solidFill>
                <a:latin typeface="Arial"/>
                <a:cs typeface="Arial"/>
              </a:rPr>
              <a:t>10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45"/>
              </a:spcBef>
            </a:pPr>
            <a:r>
              <a:rPr sz="1200" spc="-5" dirty="0">
                <a:solidFill>
                  <a:srgbClr val="FE9A01"/>
                </a:solidFill>
                <a:latin typeface="Arial"/>
                <a:cs typeface="Arial"/>
              </a:rPr>
              <a:t>advertising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959600" y="1976903"/>
            <a:ext cx="796925" cy="45402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9050" algn="ctr">
              <a:lnSpc>
                <a:spcPct val="100000"/>
              </a:lnSpc>
              <a:spcBef>
                <a:spcPts val="345"/>
              </a:spcBef>
            </a:pPr>
            <a:r>
              <a:rPr sz="1800" spc="-7" baseline="-13888" dirty="0">
                <a:solidFill>
                  <a:srgbClr val="FE9A01"/>
                </a:solidFill>
                <a:latin typeface="Arial"/>
                <a:cs typeface="Arial"/>
              </a:rPr>
              <a:t>10</a:t>
            </a:r>
            <a:r>
              <a:rPr sz="800" spc="-5" dirty="0">
                <a:solidFill>
                  <a:srgbClr val="FE9A01"/>
                </a:solidFill>
                <a:latin typeface="Arial"/>
                <a:cs typeface="Arial"/>
              </a:rPr>
              <a:t>12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45"/>
              </a:spcBef>
            </a:pPr>
            <a:r>
              <a:rPr sz="1200" dirty="0">
                <a:solidFill>
                  <a:srgbClr val="FE9A01"/>
                </a:solidFill>
                <a:latin typeface="Arial"/>
                <a:cs typeface="Arial"/>
              </a:rPr>
              <a:t>social</a:t>
            </a:r>
            <a:r>
              <a:rPr sz="1200" spc="-55" dirty="0">
                <a:solidFill>
                  <a:srgbClr val="FE9A01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E9A01"/>
                </a:solidFill>
                <a:latin typeface="Arial"/>
                <a:cs typeface="Arial"/>
              </a:rPr>
              <a:t>nets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11200" y="3124200"/>
            <a:ext cx="43560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35" dirty="0">
                <a:solidFill>
                  <a:srgbClr val="FFFFFF"/>
                </a:solidFill>
                <a:latin typeface="Arial"/>
                <a:cs typeface="Arial"/>
              </a:rPr>
              <a:t>RAM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854200" y="3136900"/>
            <a:ext cx="2882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1kB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844800" y="3136900"/>
            <a:ext cx="45783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E9A01"/>
                </a:solidFill>
                <a:latin typeface="Arial"/>
                <a:cs typeface="Arial"/>
              </a:rPr>
              <a:t>100kB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937000" y="3136900"/>
            <a:ext cx="4235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E9A01"/>
                </a:solidFill>
                <a:latin typeface="Arial"/>
                <a:cs typeface="Arial"/>
              </a:rPr>
              <a:t>10MB</a:t>
            </a:r>
            <a:endParaRPr sz="12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112000" y="3136900"/>
            <a:ext cx="5003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E9A01"/>
                </a:solidFill>
                <a:latin typeface="Arial"/>
                <a:cs typeface="Arial"/>
              </a:rPr>
              <a:t>100GB</a:t>
            </a:r>
            <a:endParaRPr sz="12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36600" y="4114800"/>
            <a:ext cx="3778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400" spc="-85" dirty="0">
                <a:solidFill>
                  <a:srgbClr val="FFFFFF"/>
                </a:solidFill>
                <a:latin typeface="Arial"/>
                <a:cs typeface="Arial"/>
              </a:rPr>
              <a:t>PU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765300" y="4038600"/>
            <a:ext cx="466090" cy="3860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2700">
              <a:lnSpc>
                <a:spcPts val="1400"/>
              </a:lnSpc>
              <a:spcBef>
                <a:spcPts val="180"/>
              </a:spcBef>
            </a:pPr>
            <a:r>
              <a:rPr sz="1200" dirty="0">
                <a:latin typeface="Arial"/>
                <a:cs typeface="Arial"/>
              </a:rPr>
              <a:t>100kF  (8080)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794000" y="4038600"/>
            <a:ext cx="551180" cy="3860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14300">
              <a:lnSpc>
                <a:spcPts val="1400"/>
              </a:lnSpc>
              <a:spcBef>
                <a:spcPts val="180"/>
              </a:spcBef>
            </a:pPr>
            <a:r>
              <a:rPr sz="1200" dirty="0">
                <a:latin typeface="Arial"/>
                <a:cs typeface="Arial"/>
              </a:rPr>
              <a:t>1MF  (80186)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873500" y="4038600"/>
            <a:ext cx="551180" cy="3860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63500">
              <a:lnSpc>
                <a:spcPts val="1400"/>
              </a:lnSpc>
              <a:spcBef>
                <a:spcPts val="180"/>
              </a:spcBef>
            </a:pPr>
            <a:r>
              <a:rPr sz="1200" dirty="0">
                <a:latin typeface="Arial"/>
                <a:cs typeface="Arial"/>
              </a:rPr>
              <a:t>10MF  (80486)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019800" y="4038600"/>
            <a:ext cx="534035" cy="3860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25400">
              <a:lnSpc>
                <a:spcPts val="1400"/>
              </a:lnSpc>
              <a:spcBef>
                <a:spcPts val="180"/>
              </a:spcBef>
            </a:pPr>
            <a:r>
              <a:rPr sz="1200" spc="-5" dirty="0">
                <a:latin typeface="Arial"/>
                <a:cs typeface="Arial"/>
              </a:rPr>
              <a:t>100GF  </a:t>
            </a:r>
            <a:r>
              <a:rPr sz="1200" dirty="0">
                <a:latin typeface="Arial"/>
                <a:cs typeface="Arial"/>
              </a:rPr>
              <a:t>NV</a:t>
            </a:r>
            <a:r>
              <a:rPr sz="1200" spc="-5" dirty="0">
                <a:latin typeface="Arial"/>
                <a:cs typeface="Arial"/>
              </a:rPr>
              <a:t>I</a:t>
            </a:r>
            <a:r>
              <a:rPr sz="1200" dirty="0">
                <a:latin typeface="Arial"/>
                <a:cs typeface="Arial"/>
              </a:rPr>
              <a:t>DIA</a:t>
            </a:r>
            <a:endParaRPr sz="12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921500" y="4038600"/>
            <a:ext cx="887094" cy="386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905" algn="ctr">
              <a:lnSpc>
                <a:spcPts val="1420"/>
              </a:lnSpc>
              <a:spcBef>
                <a:spcPts val="100"/>
              </a:spcBef>
            </a:pPr>
            <a:r>
              <a:rPr sz="1200" b="1" dirty="0">
                <a:solidFill>
                  <a:srgbClr val="FE9A01"/>
                </a:solidFill>
                <a:latin typeface="Arial"/>
                <a:cs typeface="Arial"/>
              </a:rPr>
              <a:t>&gt;1PF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420"/>
              </a:lnSpc>
            </a:pPr>
            <a:r>
              <a:rPr sz="1200" b="1" dirty="0">
                <a:solidFill>
                  <a:srgbClr val="FE9A01"/>
                </a:solidFill>
                <a:latin typeface="Arial"/>
                <a:cs typeface="Arial"/>
              </a:rPr>
              <a:t>(8xP3</a:t>
            </a:r>
            <a:r>
              <a:rPr sz="1200" b="1" spc="-80" dirty="0">
                <a:solidFill>
                  <a:srgbClr val="FE9A01"/>
                </a:solidFill>
                <a:latin typeface="Arial"/>
                <a:cs typeface="Arial"/>
              </a:rPr>
              <a:t> </a:t>
            </a:r>
            <a:r>
              <a:rPr sz="1200" b="1" spc="-15" dirty="0">
                <a:solidFill>
                  <a:srgbClr val="FE9A01"/>
                </a:solidFill>
                <a:latin typeface="Arial"/>
                <a:cs typeface="Arial"/>
              </a:rPr>
              <a:t>Volta)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459328" y="2249595"/>
            <a:ext cx="1363345" cy="805815"/>
          </a:xfrm>
          <a:custGeom>
            <a:avLst/>
            <a:gdLst/>
            <a:ahLst/>
            <a:cxnLst/>
            <a:rect l="l" t="t" r="r" b="b"/>
            <a:pathLst>
              <a:path w="1363345" h="805814">
                <a:moveTo>
                  <a:pt x="1262722" y="0"/>
                </a:moveTo>
                <a:lnTo>
                  <a:pt x="100458" y="0"/>
                </a:lnTo>
                <a:lnTo>
                  <a:pt x="61355" y="7894"/>
                </a:lnTo>
                <a:lnTo>
                  <a:pt x="29423" y="29423"/>
                </a:lnTo>
                <a:lnTo>
                  <a:pt x="7894" y="61356"/>
                </a:lnTo>
                <a:lnTo>
                  <a:pt x="0" y="100459"/>
                </a:lnTo>
                <a:lnTo>
                  <a:pt x="0" y="705328"/>
                </a:lnTo>
                <a:lnTo>
                  <a:pt x="7894" y="744431"/>
                </a:lnTo>
                <a:lnTo>
                  <a:pt x="29423" y="776363"/>
                </a:lnTo>
                <a:lnTo>
                  <a:pt x="61355" y="797892"/>
                </a:lnTo>
                <a:lnTo>
                  <a:pt x="100458" y="805787"/>
                </a:lnTo>
                <a:lnTo>
                  <a:pt x="1262722" y="805787"/>
                </a:lnTo>
                <a:lnTo>
                  <a:pt x="1301825" y="797892"/>
                </a:lnTo>
                <a:lnTo>
                  <a:pt x="1333757" y="776363"/>
                </a:lnTo>
                <a:lnTo>
                  <a:pt x="1355286" y="744431"/>
                </a:lnTo>
                <a:lnTo>
                  <a:pt x="1363181" y="705328"/>
                </a:lnTo>
                <a:lnTo>
                  <a:pt x="1363181" y="100459"/>
                </a:lnTo>
                <a:lnTo>
                  <a:pt x="1355286" y="61356"/>
                </a:lnTo>
                <a:lnTo>
                  <a:pt x="1333757" y="29423"/>
                </a:lnTo>
                <a:lnTo>
                  <a:pt x="1301825" y="7894"/>
                </a:lnTo>
                <a:lnTo>
                  <a:pt x="1262722" y="0"/>
                </a:lnTo>
                <a:close/>
              </a:path>
            </a:pathLst>
          </a:custGeom>
          <a:solidFill>
            <a:srgbClr val="F7A028">
              <a:alpha val="799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3835400" y="1963420"/>
            <a:ext cx="603885" cy="100330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740"/>
              </a:spcBef>
            </a:pPr>
            <a:r>
              <a:rPr sz="1200" dirty="0">
                <a:latin typeface="Arial"/>
                <a:cs typeface="Arial"/>
              </a:rPr>
              <a:t>10</a:t>
            </a:r>
            <a:r>
              <a:rPr sz="1350" baseline="21604" dirty="0">
                <a:latin typeface="Arial"/>
                <a:cs typeface="Arial"/>
              </a:rPr>
              <a:t>4</a:t>
            </a:r>
            <a:endParaRPr sz="1350" baseline="21604">
              <a:latin typeface="Arial"/>
              <a:cs typeface="Arial"/>
            </a:endParaRPr>
          </a:p>
          <a:p>
            <a:pPr marL="38100" marR="30480" algn="ctr">
              <a:lnSpc>
                <a:spcPct val="115700"/>
              </a:lnSpc>
              <a:spcBef>
                <a:spcPts val="620"/>
              </a:spcBef>
            </a:pPr>
            <a:r>
              <a:rPr sz="1800" spc="-40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100" spc="-914" baseline="51587" dirty="0">
                <a:latin typeface="Arial"/>
                <a:cs typeface="Arial"/>
              </a:rPr>
              <a:t>O</a:t>
            </a:r>
            <a:r>
              <a:rPr sz="1800" spc="-4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100" spc="-937" baseline="51587" dirty="0">
                <a:latin typeface="Arial"/>
                <a:cs typeface="Arial"/>
              </a:rPr>
              <a:t>C</a:t>
            </a:r>
            <a:r>
              <a:rPr sz="1800" spc="-38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100" spc="-960" baseline="51587" dirty="0">
                <a:latin typeface="Arial"/>
                <a:cs typeface="Arial"/>
              </a:rPr>
              <a:t>R</a:t>
            </a:r>
            <a:r>
              <a:rPr sz="1800" spc="50" dirty="0">
                <a:solidFill>
                  <a:srgbClr val="FFFFFF"/>
                </a:solidFill>
                <a:latin typeface="Arial"/>
                <a:cs typeface="Arial"/>
              </a:rPr>
              <a:t>p  </a:t>
            </a:r>
            <a:r>
              <a:rPr sz="1800" spc="-50" dirty="0">
                <a:solidFill>
                  <a:srgbClr val="FFFFFF"/>
                </a:solidFill>
                <a:latin typeface="Arial"/>
                <a:cs typeface="Arial"/>
              </a:rPr>
              <a:t>nets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597581" y="3297153"/>
            <a:ext cx="1957070" cy="713105"/>
          </a:xfrm>
          <a:custGeom>
            <a:avLst/>
            <a:gdLst/>
            <a:ahLst/>
            <a:cxnLst/>
            <a:rect l="l" t="t" r="r" b="b"/>
            <a:pathLst>
              <a:path w="1957070" h="713104">
                <a:moveTo>
                  <a:pt x="1856242" y="0"/>
                </a:moveTo>
                <a:lnTo>
                  <a:pt x="100459" y="0"/>
                </a:lnTo>
                <a:lnTo>
                  <a:pt x="61356" y="7894"/>
                </a:lnTo>
                <a:lnTo>
                  <a:pt x="29423" y="29423"/>
                </a:lnTo>
                <a:lnTo>
                  <a:pt x="7894" y="61356"/>
                </a:lnTo>
                <a:lnTo>
                  <a:pt x="0" y="100459"/>
                </a:lnTo>
                <a:lnTo>
                  <a:pt x="0" y="612261"/>
                </a:lnTo>
                <a:lnTo>
                  <a:pt x="7894" y="651364"/>
                </a:lnTo>
                <a:lnTo>
                  <a:pt x="29423" y="683296"/>
                </a:lnTo>
                <a:lnTo>
                  <a:pt x="61356" y="704825"/>
                </a:lnTo>
                <a:lnTo>
                  <a:pt x="100459" y="712720"/>
                </a:lnTo>
                <a:lnTo>
                  <a:pt x="1856242" y="712720"/>
                </a:lnTo>
                <a:lnTo>
                  <a:pt x="1895345" y="704825"/>
                </a:lnTo>
                <a:lnTo>
                  <a:pt x="1927277" y="683296"/>
                </a:lnTo>
                <a:lnTo>
                  <a:pt x="1948807" y="651364"/>
                </a:lnTo>
                <a:lnTo>
                  <a:pt x="1956701" y="612261"/>
                </a:lnTo>
                <a:lnTo>
                  <a:pt x="1956701" y="100459"/>
                </a:lnTo>
                <a:lnTo>
                  <a:pt x="1948807" y="61356"/>
                </a:lnTo>
                <a:lnTo>
                  <a:pt x="1927277" y="29423"/>
                </a:lnTo>
                <a:lnTo>
                  <a:pt x="1895345" y="7894"/>
                </a:lnTo>
                <a:lnTo>
                  <a:pt x="1856242" y="0"/>
                </a:lnTo>
                <a:close/>
              </a:path>
            </a:pathLst>
          </a:custGeom>
          <a:solidFill>
            <a:srgbClr val="70BF41">
              <a:alpha val="81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775200" y="3136900"/>
            <a:ext cx="1677035" cy="668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200">
              <a:lnSpc>
                <a:spcPct val="100000"/>
              </a:lnSpc>
              <a:spcBef>
                <a:spcPts val="100"/>
              </a:spcBef>
              <a:tabLst>
                <a:tab pos="1358265" algn="l"/>
              </a:tabLst>
            </a:pPr>
            <a:r>
              <a:rPr sz="1200" dirty="0">
                <a:latin typeface="Arial"/>
                <a:cs typeface="Arial"/>
              </a:rPr>
              <a:t>100MB	1GB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kernel</a:t>
            </a:r>
            <a:r>
              <a:rPr sz="18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methods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324100" y="4445000"/>
            <a:ext cx="394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10x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390900" y="4445000"/>
            <a:ext cx="394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10x</a:t>
            </a:r>
            <a:endParaRPr sz="18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445000" y="4038600"/>
            <a:ext cx="1575435" cy="706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6034" algn="ctr">
              <a:lnSpc>
                <a:spcPts val="142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1GF</a:t>
            </a:r>
            <a:endParaRPr sz="1200">
              <a:latin typeface="Arial"/>
              <a:cs typeface="Arial"/>
            </a:endParaRPr>
          </a:p>
          <a:p>
            <a:pPr marR="17780" algn="ctr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(Intel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Core)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tabLst>
                <a:tab pos="1053465" algn="l"/>
              </a:tabLst>
            </a:pP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100x	100x</a:t>
            </a:r>
            <a:endParaRPr sz="18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477000" y="4445000"/>
            <a:ext cx="8521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E9A01"/>
                </a:solidFill>
                <a:latin typeface="Arial"/>
                <a:cs typeface="Arial"/>
              </a:rPr>
              <a:t>10,000x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324100" y="1778000"/>
            <a:ext cx="394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10x</a:t>
            </a:r>
            <a:endParaRPr sz="18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403600" y="1778000"/>
            <a:ext cx="394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10x</a:t>
            </a:r>
            <a:endParaRPr sz="18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457700" y="1778000"/>
            <a:ext cx="5213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100x</a:t>
            </a:r>
            <a:endParaRPr sz="18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499100" y="1778000"/>
            <a:ext cx="170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89965" algn="l"/>
              </a:tabLst>
            </a:pP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100x	</a:t>
            </a:r>
            <a:r>
              <a:rPr sz="1800" b="1" dirty="0">
                <a:solidFill>
                  <a:srgbClr val="FE9A01"/>
                </a:solidFill>
                <a:latin typeface="Arial"/>
                <a:cs typeface="Arial"/>
              </a:rPr>
              <a:t>1,000x</a:t>
            </a:r>
            <a:endParaRPr sz="1800">
              <a:latin typeface="Arial"/>
              <a:cs typeface="Arial"/>
            </a:endParaRPr>
          </a:p>
        </p:txBody>
      </p:sp>
      <p:sp>
        <p:nvSpPr>
          <p:cNvPr id="53" name="object 14">
            <a:extLst>
              <a:ext uri="{FF2B5EF4-FFF2-40B4-BE49-F238E27FC236}">
                <a16:creationId xmlns:a16="http://schemas.microsoft.com/office/drawing/2014/main" id="{DF1701E8-1458-44C4-A342-AB0FC7E6959B}"/>
              </a:ext>
            </a:extLst>
          </p:cNvPr>
          <p:cNvSpPr txBox="1">
            <a:spLocks/>
          </p:cNvSpPr>
          <p:nvPr/>
        </p:nvSpPr>
        <p:spPr>
          <a:xfrm>
            <a:off x="152400" y="4894257"/>
            <a:ext cx="5029200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535"/>
              </a:lnSpc>
            </a:pPr>
            <a:r>
              <a:rPr lang="en-US" spc="-5" dirty="0"/>
              <a:t>Slide credit: </a:t>
            </a:r>
            <a:r>
              <a:rPr lang="en-US" dirty="0"/>
              <a:t>Alex Smola and Mu Li (Berkley)</a:t>
            </a:r>
            <a:endParaRPr lang="en-US" spc="-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8300" y="114300"/>
            <a:ext cx="16465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Hardware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393700" y="762000"/>
            <a:ext cx="7504430" cy="3968750"/>
            <a:chOff x="393700" y="762000"/>
            <a:chExt cx="7504430" cy="3968750"/>
          </a:xfrm>
        </p:grpSpPr>
        <p:sp>
          <p:nvSpPr>
            <p:cNvPr id="5" name="object 5"/>
            <p:cNvSpPr/>
            <p:nvPr/>
          </p:nvSpPr>
          <p:spPr>
            <a:xfrm>
              <a:off x="1465694" y="762000"/>
              <a:ext cx="1072515" cy="992505"/>
            </a:xfrm>
            <a:custGeom>
              <a:avLst/>
              <a:gdLst/>
              <a:ahLst/>
              <a:cxnLst/>
              <a:rect l="l" t="t" r="r" b="b"/>
              <a:pathLst>
                <a:path w="1072514" h="992505">
                  <a:moveTo>
                    <a:pt x="1071995" y="0"/>
                  </a:moveTo>
                  <a:lnTo>
                    <a:pt x="0" y="0"/>
                  </a:lnTo>
                  <a:lnTo>
                    <a:pt x="0" y="992075"/>
                  </a:lnTo>
                  <a:lnTo>
                    <a:pt x="1071995" y="992075"/>
                  </a:lnTo>
                  <a:lnTo>
                    <a:pt x="1071995" y="0"/>
                  </a:lnTo>
                  <a:close/>
                </a:path>
              </a:pathLst>
            </a:custGeom>
            <a:solidFill>
              <a:srgbClr val="FF9900">
                <a:alpha val="803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37689" y="762000"/>
              <a:ext cx="1072515" cy="992505"/>
            </a:xfrm>
            <a:custGeom>
              <a:avLst/>
              <a:gdLst/>
              <a:ahLst/>
              <a:cxnLst/>
              <a:rect l="l" t="t" r="r" b="b"/>
              <a:pathLst>
                <a:path w="1072514" h="992505">
                  <a:moveTo>
                    <a:pt x="1071994" y="0"/>
                  </a:moveTo>
                  <a:lnTo>
                    <a:pt x="0" y="0"/>
                  </a:lnTo>
                  <a:lnTo>
                    <a:pt x="0" y="992075"/>
                  </a:lnTo>
                  <a:lnTo>
                    <a:pt x="1071994" y="992075"/>
                  </a:lnTo>
                  <a:lnTo>
                    <a:pt x="1071994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09684" y="762000"/>
              <a:ext cx="1072515" cy="992505"/>
            </a:xfrm>
            <a:custGeom>
              <a:avLst/>
              <a:gdLst/>
              <a:ahLst/>
              <a:cxnLst/>
              <a:rect l="l" t="t" r="r" b="b"/>
              <a:pathLst>
                <a:path w="1072514" h="992505">
                  <a:moveTo>
                    <a:pt x="1071995" y="0"/>
                  </a:moveTo>
                  <a:lnTo>
                    <a:pt x="0" y="0"/>
                  </a:lnTo>
                  <a:lnTo>
                    <a:pt x="0" y="992075"/>
                  </a:lnTo>
                  <a:lnTo>
                    <a:pt x="1071995" y="992075"/>
                  </a:lnTo>
                  <a:lnTo>
                    <a:pt x="1071995" y="0"/>
                  </a:lnTo>
                  <a:close/>
                </a:path>
              </a:pathLst>
            </a:custGeom>
            <a:solidFill>
              <a:srgbClr val="FF9900">
                <a:alpha val="803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81679" y="762000"/>
              <a:ext cx="1072515" cy="992505"/>
            </a:xfrm>
            <a:custGeom>
              <a:avLst/>
              <a:gdLst/>
              <a:ahLst/>
              <a:cxnLst/>
              <a:rect l="l" t="t" r="r" b="b"/>
              <a:pathLst>
                <a:path w="1072514" h="992505">
                  <a:moveTo>
                    <a:pt x="1071994" y="0"/>
                  </a:moveTo>
                  <a:lnTo>
                    <a:pt x="0" y="0"/>
                  </a:lnTo>
                  <a:lnTo>
                    <a:pt x="0" y="992075"/>
                  </a:lnTo>
                  <a:lnTo>
                    <a:pt x="1071994" y="992075"/>
                  </a:lnTo>
                  <a:lnTo>
                    <a:pt x="1071994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53673" y="762000"/>
              <a:ext cx="1072515" cy="992505"/>
            </a:xfrm>
            <a:custGeom>
              <a:avLst/>
              <a:gdLst/>
              <a:ahLst/>
              <a:cxnLst/>
              <a:rect l="l" t="t" r="r" b="b"/>
              <a:pathLst>
                <a:path w="1072515" h="992505">
                  <a:moveTo>
                    <a:pt x="1071995" y="0"/>
                  </a:moveTo>
                  <a:lnTo>
                    <a:pt x="0" y="0"/>
                  </a:lnTo>
                  <a:lnTo>
                    <a:pt x="0" y="992075"/>
                  </a:lnTo>
                  <a:lnTo>
                    <a:pt x="1071995" y="992075"/>
                  </a:lnTo>
                  <a:lnTo>
                    <a:pt x="1071995" y="0"/>
                  </a:lnTo>
                  <a:close/>
                </a:path>
              </a:pathLst>
            </a:custGeom>
            <a:solidFill>
              <a:srgbClr val="FF9900">
                <a:alpha val="803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825669" y="762000"/>
              <a:ext cx="1072515" cy="992505"/>
            </a:xfrm>
            <a:custGeom>
              <a:avLst/>
              <a:gdLst/>
              <a:ahLst/>
              <a:cxnLst/>
              <a:rect l="l" t="t" r="r" b="b"/>
              <a:pathLst>
                <a:path w="1072515" h="992505">
                  <a:moveTo>
                    <a:pt x="1071994" y="0"/>
                  </a:moveTo>
                  <a:lnTo>
                    <a:pt x="0" y="0"/>
                  </a:lnTo>
                  <a:lnTo>
                    <a:pt x="0" y="992075"/>
                  </a:lnTo>
                  <a:lnTo>
                    <a:pt x="1071994" y="992075"/>
                  </a:lnTo>
                  <a:lnTo>
                    <a:pt x="1071994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3700" y="1754075"/>
              <a:ext cx="1072515" cy="992505"/>
            </a:xfrm>
            <a:custGeom>
              <a:avLst/>
              <a:gdLst/>
              <a:ahLst/>
              <a:cxnLst/>
              <a:rect l="l" t="t" r="r" b="b"/>
              <a:pathLst>
                <a:path w="1072515" h="992505">
                  <a:moveTo>
                    <a:pt x="1071994" y="0"/>
                  </a:moveTo>
                  <a:lnTo>
                    <a:pt x="0" y="0"/>
                  </a:lnTo>
                  <a:lnTo>
                    <a:pt x="0" y="992075"/>
                  </a:lnTo>
                  <a:lnTo>
                    <a:pt x="1071994" y="992075"/>
                  </a:lnTo>
                  <a:lnTo>
                    <a:pt x="1071994" y="0"/>
                  </a:lnTo>
                  <a:close/>
                </a:path>
              </a:pathLst>
            </a:custGeom>
            <a:solidFill>
              <a:srgbClr val="FF9900">
                <a:alpha val="803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65694" y="1754085"/>
              <a:ext cx="5360035" cy="992505"/>
            </a:xfrm>
            <a:custGeom>
              <a:avLst/>
              <a:gdLst/>
              <a:ahLst/>
              <a:cxnLst/>
              <a:rect l="l" t="t" r="r" b="b"/>
              <a:pathLst>
                <a:path w="5360034" h="992505">
                  <a:moveTo>
                    <a:pt x="1071994" y="0"/>
                  </a:moveTo>
                  <a:lnTo>
                    <a:pt x="0" y="0"/>
                  </a:lnTo>
                  <a:lnTo>
                    <a:pt x="0" y="992073"/>
                  </a:lnTo>
                  <a:lnTo>
                    <a:pt x="1071994" y="992073"/>
                  </a:lnTo>
                  <a:lnTo>
                    <a:pt x="1071994" y="0"/>
                  </a:lnTo>
                  <a:close/>
                </a:path>
                <a:path w="5360034" h="992505">
                  <a:moveTo>
                    <a:pt x="3215983" y="0"/>
                  </a:moveTo>
                  <a:lnTo>
                    <a:pt x="2143988" y="0"/>
                  </a:lnTo>
                  <a:lnTo>
                    <a:pt x="2143988" y="992073"/>
                  </a:lnTo>
                  <a:lnTo>
                    <a:pt x="3215983" y="992073"/>
                  </a:lnTo>
                  <a:lnTo>
                    <a:pt x="3215983" y="0"/>
                  </a:lnTo>
                  <a:close/>
                </a:path>
                <a:path w="5360034" h="992505">
                  <a:moveTo>
                    <a:pt x="5359971" y="0"/>
                  </a:moveTo>
                  <a:lnTo>
                    <a:pt x="4287977" y="0"/>
                  </a:lnTo>
                  <a:lnTo>
                    <a:pt x="4287977" y="992073"/>
                  </a:lnTo>
                  <a:lnTo>
                    <a:pt x="5359971" y="992073"/>
                  </a:lnTo>
                  <a:lnTo>
                    <a:pt x="5359971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93700" y="2746151"/>
              <a:ext cx="1072515" cy="992505"/>
            </a:xfrm>
            <a:custGeom>
              <a:avLst/>
              <a:gdLst/>
              <a:ahLst/>
              <a:cxnLst/>
              <a:rect l="l" t="t" r="r" b="b"/>
              <a:pathLst>
                <a:path w="1072515" h="992504">
                  <a:moveTo>
                    <a:pt x="1071994" y="0"/>
                  </a:moveTo>
                  <a:lnTo>
                    <a:pt x="0" y="0"/>
                  </a:lnTo>
                  <a:lnTo>
                    <a:pt x="0" y="992075"/>
                  </a:lnTo>
                  <a:lnTo>
                    <a:pt x="1071994" y="992075"/>
                  </a:lnTo>
                  <a:lnTo>
                    <a:pt x="1071994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37688" y="2746158"/>
              <a:ext cx="5360035" cy="992505"/>
            </a:xfrm>
            <a:custGeom>
              <a:avLst/>
              <a:gdLst/>
              <a:ahLst/>
              <a:cxnLst/>
              <a:rect l="l" t="t" r="r" b="b"/>
              <a:pathLst>
                <a:path w="5360034" h="992504">
                  <a:moveTo>
                    <a:pt x="1071994" y="0"/>
                  </a:moveTo>
                  <a:lnTo>
                    <a:pt x="0" y="0"/>
                  </a:lnTo>
                  <a:lnTo>
                    <a:pt x="0" y="992073"/>
                  </a:lnTo>
                  <a:lnTo>
                    <a:pt x="1071994" y="992073"/>
                  </a:lnTo>
                  <a:lnTo>
                    <a:pt x="1071994" y="0"/>
                  </a:lnTo>
                  <a:close/>
                </a:path>
                <a:path w="5360034" h="992504">
                  <a:moveTo>
                    <a:pt x="3215983" y="0"/>
                  </a:moveTo>
                  <a:lnTo>
                    <a:pt x="2143988" y="0"/>
                  </a:lnTo>
                  <a:lnTo>
                    <a:pt x="2143988" y="992073"/>
                  </a:lnTo>
                  <a:lnTo>
                    <a:pt x="3215983" y="992073"/>
                  </a:lnTo>
                  <a:lnTo>
                    <a:pt x="3215983" y="0"/>
                  </a:lnTo>
                  <a:close/>
                </a:path>
                <a:path w="5360034" h="992504">
                  <a:moveTo>
                    <a:pt x="5359971" y="0"/>
                  </a:moveTo>
                  <a:lnTo>
                    <a:pt x="4287977" y="0"/>
                  </a:lnTo>
                  <a:lnTo>
                    <a:pt x="4287977" y="992073"/>
                  </a:lnTo>
                  <a:lnTo>
                    <a:pt x="5359971" y="992073"/>
                  </a:lnTo>
                  <a:lnTo>
                    <a:pt x="5359971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93700" y="3738227"/>
              <a:ext cx="1072515" cy="992505"/>
            </a:xfrm>
            <a:custGeom>
              <a:avLst/>
              <a:gdLst/>
              <a:ahLst/>
              <a:cxnLst/>
              <a:rect l="l" t="t" r="r" b="b"/>
              <a:pathLst>
                <a:path w="1072515" h="992504">
                  <a:moveTo>
                    <a:pt x="1071994" y="0"/>
                  </a:moveTo>
                  <a:lnTo>
                    <a:pt x="0" y="0"/>
                  </a:lnTo>
                  <a:lnTo>
                    <a:pt x="0" y="992076"/>
                  </a:lnTo>
                  <a:lnTo>
                    <a:pt x="1071994" y="992076"/>
                  </a:lnTo>
                  <a:lnTo>
                    <a:pt x="1071994" y="0"/>
                  </a:lnTo>
                  <a:close/>
                </a:path>
              </a:pathLst>
            </a:custGeom>
            <a:solidFill>
              <a:srgbClr val="FF9900">
                <a:alpha val="803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65694" y="3738232"/>
              <a:ext cx="5360035" cy="992505"/>
            </a:xfrm>
            <a:custGeom>
              <a:avLst/>
              <a:gdLst/>
              <a:ahLst/>
              <a:cxnLst/>
              <a:rect l="l" t="t" r="r" b="b"/>
              <a:pathLst>
                <a:path w="5360034" h="992504">
                  <a:moveTo>
                    <a:pt x="1071994" y="0"/>
                  </a:moveTo>
                  <a:lnTo>
                    <a:pt x="0" y="0"/>
                  </a:lnTo>
                  <a:lnTo>
                    <a:pt x="0" y="992073"/>
                  </a:lnTo>
                  <a:lnTo>
                    <a:pt x="1071994" y="992073"/>
                  </a:lnTo>
                  <a:lnTo>
                    <a:pt x="1071994" y="0"/>
                  </a:lnTo>
                  <a:close/>
                </a:path>
                <a:path w="5360034" h="992504">
                  <a:moveTo>
                    <a:pt x="3215983" y="0"/>
                  </a:moveTo>
                  <a:lnTo>
                    <a:pt x="2143988" y="0"/>
                  </a:lnTo>
                  <a:lnTo>
                    <a:pt x="2143988" y="992073"/>
                  </a:lnTo>
                  <a:lnTo>
                    <a:pt x="3215983" y="992073"/>
                  </a:lnTo>
                  <a:lnTo>
                    <a:pt x="3215983" y="0"/>
                  </a:lnTo>
                  <a:close/>
                </a:path>
                <a:path w="5360034" h="992504">
                  <a:moveTo>
                    <a:pt x="5359971" y="0"/>
                  </a:moveTo>
                  <a:lnTo>
                    <a:pt x="4287977" y="0"/>
                  </a:lnTo>
                  <a:lnTo>
                    <a:pt x="4287977" y="992073"/>
                  </a:lnTo>
                  <a:lnTo>
                    <a:pt x="5359971" y="992073"/>
                  </a:lnTo>
                  <a:lnTo>
                    <a:pt x="5359971" y="0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778000" y="1143000"/>
            <a:ext cx="44513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400" spc="4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1400" spc="8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1400" spc="8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44800" y="1143000"/>
            <a:ext cx="4502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400" spc="80" dirty="0">
                <a:solidFill>
                  <a:srgbClr val="FFFFFF"/>
                </a:solidFill>
                <a:latin typeface="Arial"/>
                <a:cs typeface="Arial"/>
              </a:rPr>
              <a:t>98</a:t>
            </a:r>
            <a:r>
              <a:rPr sz="1400" spc="8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24300" y="1143000"/>
            <a:ext cx="4502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400" spc="80" dirty="0">
                <a:solidFill>
                  <a:srgbClr val="FFFFFF"/>
                </a:solidFill>
                <a:latin typeface="Arial"/>
                <a:cs typeface="Arial"/>
              </a:rPr>
              <a:t>99</a:t>
            </a:r>
            <a:r>
              <a:rPr sz="1400" spc="8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991100" y="1143000"/>
            <a:ext cx="4648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85" dirty="0">
                <a:solidFill>
                  <a:srgbClr val="FFFFFF"/>
                </a:solidFill>
                <a:latin typeface="Arial"/>
                <a:cs typeface="Arial"/>
              </a:rPr>
              <a:t>2000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70600" y="1143000"/>
            <a:ext cx="4400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8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1400" spc="-2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400" spc="8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124700" y="1143000"/>
            <a:ext cx="4648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85" dirty="0">
                <a:solidFill>
                  <a:srgbClr val="FFFFFF"/>
                </a:solidFill>
                <a:latin typeface="Arial"/>
                <a:cs typeface="Arial"/>
              </a:rPr>
              <a:t>2020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33400" y="1978660"/>
            <a:ext cx="798830" cy="508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00">
              <a:lnSpc>
                <a:spcPct val="113100"/>
              </a:lnSpc>
              <a:spcBef>
                <a:spcPts val="100"/>
              </a:spcBef>
            </a:pPr>
            <a:r>
              <a:rPr sz="1400" spc="30" dirty="0">
                <a:solidFill>
                  <a:srgbClr val="FFFFFF"/>
                </a:solidFill>
                <a:latin typeface="Arial"/>
                <a:cs typeface="Arial"/>
              </a:rPr>
              <a:t>Data  </a:t>
            </a:r>
            <a:r>
              <a:rPr sz="1400" spc="4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400" spc="-13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00" spc="6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400" spc="-4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400" spc="6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400" spc="15" dirty="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sz="1400" spc="-13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400" spc="4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63700" y="2044700"/>
            <a:ext cx="669290" cy="386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 algn="ctr">
              <a:lnSpc>
                <a:spcPts val="142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10</a:t>
            </a:r>
            <a:r>
              <a:rPr sz="1200" spc="-7" baseline="20833" dirty="0">
                <a:latin typeface="Arial"/>
                <a:cs typeface="Arial"/>
              </a:rPr>
              <a:t>2</a:t>
            </a:r>
            <a:endParaRPr sz="1200" baseline="20833">
              <a:latin typeface="Arial"/>
              <a:cs typeface="Arial"/>
            </a:endParaRPr>
          </a:p>
          <a:p>
            <a:pPr algn="ctr">
              <a:lnSpc>
                <a:spcPts val="1420"/>
              </a:lnSpc>
            </a:pPr>
            <a:r>
              <a:rPr sz="1200" dirty="0">
                <a:latin typeface="Arial"/>
                <a:cs typeface="Arial"/>
              </a:rPr>
              <a:t>(e.g.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iris)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921000" y="2133600"/>
            <a:ext cx="3022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10</a:t>
            </a:r>
            <a:r>
              <a:rPr sz="1200" spc="-7" baseline="20833" dirty="0">
                <a:latin typeface="Arial"/>
                <a:cs typeface="Arial"/>
              </a:rPr>
              <a:t>3</a:t>
            </a:r>
            <a:endParaRPr sz="1200" baseline="20833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003800" y="1959219"/>
            <a:ext cx="417195" cy="514984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sz="1800" spc="7" baseline="-16203" dirty="0">
                <a:solidFill>
                  <a:srgbClr val="FE9A01"/>
                </a:solidFill>
                <a:latin typeface="Arial"/>
                <a:cs typeface="Arial"/>
              </a:rPr>
              <a:t>10</a:t>
            </a:r>
            <a:r>
              <a:rPr sz="900" spc="5" dirty="0">
                <a:solidFill>
                  <a:srgbClr val="FE9A01"/>
                </a:solidFill>
                <a:latin typeface="Arial"/>
                <a:cs typeface="Arial"/>
              </a:rPr>
              <a:t>7-8</a:t>
            </a:r>
            <a:endParaRPr sz="9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395"/>
              </a:spcBef>
            </a:pPr>
            <a:r>
              <a:rPr sz="1400" dirty="0">
                <a:solidFill>
                  <a:srgbClr val="FE9A01"/>
                </a:solidFill>
                <a:latin typeface="Arial"/>
                <a:cs typeface="Arial"/>
              </a:rPr>
              <a:t>web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880100" y="1976903"/>
            <a:ext cx="813435" cy="45402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345"/>
              </a:spcBef>
            </a:pPr>
            <a:r>
              <a:rPr sz="1800" spc="-7" baseline="-13888" dirty="0">
                <a:solidFill>
                  <a:srgbClr val="FE9A01"/>
                </a:solidFill>
                <a:latin typeface="Arial"/>
                <a:cs typeface="Arial"/>
              </a:rPr>
              <a:t>10</a:t>
            </a:r>
            <a:r>
              <a:rPr sz="800" spc="-5" dirty="0">
                <a:solidFill>
                  <a:srgbClr val="FE9A01"/>
                </a:solidFill>
                <a:latin typeface="Arial"/>
                <a:cs typeface="Arial"/>
              </a:rPr>
              <a:t>10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45"/>
              </a:spcBef>
            </a:pPr>
            <a:r>
              <a:rPr sz="1200" spc="-5" dirty="0">
                <a:solidFill>
                  <a:srgbClr val="FE9A01"/>
                </a:solidFill>
                <a:latin typeface="Arial"/>
                <a:cs typeface="Arial"/>
              </a:rPr>
              <a:t>advertising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188200" y="2008261"/>
            <a:ext cx="3587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7" baseline="-13888" dirty="0">
                <a:solidFill>
                  <a:srgbClr val="FE9A01"/>
                </a:solidFill>
                <a:latin typeface="Arial"/>
                <a:cs typeface="Arial"/>
              </a:rPr>
              <a:t>10</a:t>
            </a:r>
            <a:r>
              <a:rPr sz="800" spc="-5" dirty="0">
                <a:solidFill>
                  <a:srgbClr val="FE9A01"/>
                </a:solidFill>
                <a:latin typeface="Arial"/>
                <a:cs typeface="Arial"/>
              </a:rPr>
              <a:t>12</a:t>
            </a:r>
            <a:endParaRPr sz="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985000" y="2222500"/>
            <a:ext cx="7461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E9A01"/>
                </a:solidFill>
                <a:latin typeface="Arial"/>
                <a:cs typeface="Arial"/>
              </a:rPr>
              <a:t>social</a:t>
            </a:r>
            <a:r>
              <a:rPr sz="1200" spc="-80" dirty="0">
                <a:solidFill>
                  <a:srgbClr val="FE9A01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E9A01"/>
                </a:solidFill>
                <a:latin typeface="Arial"/>
                <a:cs typeface="Arial"/>
              </a:rPr>
              <a:t>nets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11200" y="3124200"/>
            <a:ext cx="43560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35" dirty="0">
                <a:solidFill>
                  <a:srgbClr val="FFFFFF"/>
                </a:solidFill>
                <a:latin typeface="Arial"/>
                <a:cs typeface="Arial"/>
              </a:rPr>
              <a:t>RAM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854200" y="3136900"/>
            <a:ext cx="2882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1kB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844800" y="3136900"/>
            <a:ext cx="45783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E9A01"/>
                </a:solidFill>
                <a:latin typeface="Arial"/>
                <a:cs typeface="Arial"/>
              </a:rPr>
              <a:t>100kB</a:t>
            </a:r>
            <a:endParaRPr sz="12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937000" y="3136900"/>
            <a:ext cx="4235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E9A01"/>
                </a:solidFill>
                <a:latin typeface="Arial"/>
                <a:cs typeface="Arial"/>
              </a:rPr>
              <a:t>10MB</a:t>
            </a:r>
            <a:endParaRPr sz="12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112000" y="3136900"/>
            <a:ext cx="5003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E9A01"/>
                </a:solidFill>
                <a:latin typeface="Arial"/>
                <a:cs typeface="Arial"/>
              </a:rPr>
              <a:t>100GB</a:t>
            </a:r>
            <a:endParaRPr sz="12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36600" y="4114800"/>
            <a:ext cx="3778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400" spc="-85" dirty="0">
                <a:solidFill>
                  <a:srgbClr val="FFFFFF"/>
                </a:solidFill>
                <a:latin typeface="Arial"/>
                <a:cs typeface="Arial"/>
              </a:rPr>
              <a:t>PU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765300" y="4038600"/>
            <a:ext cx="466090" cy="3860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2700">
              <a:lnSpc>
                <a:spcPts val="1400"/>
              </a:lnSpc>
              <a:spcBef>
                <a:spcPts val="180"/>
              </a:spcBef>
            </a:pPr>
            <a:r>
              <a:rPr sz="1200" dirty="0">
                <a:latin typeface="Arial"/>
                <a:cs typeface="Arial"/>
              </a:rPr>
              <a:t>100kF  (8080)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794000" y="4038600"/>
            <a:ext cx="551180" cy="3860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14300">
              <a:lnSpc>
                <a:spcPts val="1400"/>
              </a:lnSpc>
              <a:spcBef>
                <a:spcPts val="180"/>
              </a:spcBef>
            </a:pPr>
            <a:r>
              <a:rPr sz="1200" dirty="0">
                <a:latin typeface="Arial"/>
                <a:cs typeface="Arial"/>
              </a:rPr>
              <a:t>1MF  (80186)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873500" y="4038600"/>
            <a:ext cx="551180" cy="3860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63500">
              <a:lnSpc>
                <a:spcPts val="1400"/>
              </a:lnSpc>
              <a:spcBef>
                <a:spcPts val="180"/>
              </a:spcBef>
            </a:pPr>
            <a:r>
              <a:rPr sz="1200" dirty="0">
                <a:latin typeface="Arial"/>
                <a:cs typeface="Arial"/>
              </a:rPr>
              <a:t>10MF  (80486)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019800" y="4038600"/>
            <a:ext cx="534035" cy="38608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25400">
              <a:lnSpc>
                <a:spcPts val="1400"/>
              </a:lnSpc>
              <a:spcBef>
                <a:spcPts val="180"/>
              </a:spcBef>
            </a:pPr>
            <a:r>
              <a:rPr sz="1200" spc="-5" dirty="0">
                <a:latin typeface="Arial"/>
                <a:cs typeface="Arial"/>
              </a:rPr>
              <a:t>100GF  </a:t>
            </a:r>
            <a:r>
              <a:rPr sz="1200" dirty="0">
                <a:latin typeface="Arial"/>
                <a:cs typeface="Arial"/>
              </a:rPr>
              <a:t>NV</a:t>
            </a:r>
            <a:r>
              <a:rPr sz="1200" spc="-5" dirty="0">
                <a:latin typeface="Arial"/>
                <a:cs typeface="Arial"/>
              </a:rPr>
              <a:t>I</a:t>
            </a:r>
            <a:r>
              <a:rPr sz="1200" dirty="0">
                <a:latin typeface="Arial"/>
                <a:cs typeface="Arial"/>
              </a:rPr>
              <a:t>DIA</a:t>
            </a:r>
            <a:endParaRPr sz="12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921500" y="4038600"/>
            <a:ext cx="887094" cy="386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905" algn="ctr">
              <a:lnSpc>
                <a:spcPts val="1420"/>
              </a:lnSpc>
              <a:spcBef>
                <a:spcPts val="100"/>
              </a:spcBef>
            </a:pPr>
            <a:r>
              <a:rPr sz="1200" b="1" dirty="0">
                <a:solidFill>
                  <a:srgbClr val="FE9A01"/>
                </a:solidFill>
                <a:latin typeface="Arial"/>
                <a:cs typeface="Arial"/>
              </a:rPr>
              <a:t>&gt;1PF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ts val="1420"/>
              </a:lnSpc>
            </a:pPr>
            <a:r>
              <a:rPr sz="1200" b="1" dirty="0">
                <a:solidFill>
                  <a:srgbClr val="FE9A01"/>
                </a:solidFill>
                <a:latin typeface="Arial"/>
                <a:cs typeface="Arial"/>
              </a:rPr>
              <a:t>(8xP3</a:t>
            </a:r>
            <a:r>
              <a:rPr sz="1200" b="1" spc="-80" dirty="0">
                <a:solidFill>
                  <a:srgbClr val="FE9A01"/>
                </a:solidFill>
                <a:latin typeface="Arial"/>
                <a:cs typeface="Arial"/>
              </a:rPr>
              <a:t> </a:t>
            </a:r>
            <a:r>
              <a:rPr sz="1200" b="1" spc="-15" dirty="0">
                <a:solidFill>
                  <a:srgbClr val="FE9A01"/>
                </a:solidFill>
                <a:latin typeface="Arial"/>
                <a:cs typeface="Arial"/>
              </a:rPr>
              <a:t>Volta)</a:t>
            </a:r>
            <a:endParaRPr sz="12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459328" y="2249595"/>
            <a:ext cx="1363345" cy="805815"/>
          </a:xfrm>
          <a:custGeom>
            <a:avLst/>
            <a:gdLst/>
            <a:ahLst/>
            <a:cxnLst/>
            <a:rect l="l" t="t" r="r" b="b"/>
            <a:pathLst>
              <a:path w="1363345" h="805814">
                <a:moveTo>
                  <a:pt x="1262722" y="0"/>
                </a:moveTo>
                <a:lnTo>
                  <a:pt x="100458" y="0"/>
                </a:lnTo>
                <a:lnTo>
                  <a:pt x="61355" y="7894"/>
                </a:lnTo>
                <a:lnTo>
                  <a:pt x="29423" y="29423"/>
                </a:lnTo>
                <a:lnTo>
                  <a:pt x="7894" y="61356"/>
                </a:lnTo>
                <a:lnTo>
                  <a:pt x="0" y="100459"/>
                </a:lnTo>
                <a:lnTo>
                  <a:pt x="0" y="705328"/>
                </a:lnTo>
                <a:lnTo>
                  <a:pt x="7894" y="744431"/>
                </a:lnTo>
                <a:lnTo>
                  <a:pt x="29423" y="776363"/>
                </a:lnTo>
                <a:lnTo>
                  <a:pt x="61355" y="797892"/>
                </a:lnTo>
                <a:lnTo>
                  <a:pt x="100458" y="805787"/>
                </a:lnTo>
                <a:lnTo>
                  <a:pt x="1262722" y="805787"/>
                </a:lnTo>
                <a:lnTo>
                  <a:pt x="1301825" y="797892"/>
                </a:lnTo>
                <a:lnTo>
                  <a:pt x="1333757" y="776363"/>
                </a:lnTo>
                <a:lnTo>
                  <a:pt x="1355286" y="744431"/>
                </a:lnTo>
                <a:lnTo>
                  <a:pt x="1363181" y="705328"/>
                </a:lnTo>
                <a:lnTo>
                  <a:pt x="1363181" y="100459"/>
                </a:lnTo>
                <a:lnTo>
                  <a:pt x="1355286" y="61356"/>
                </a:lnTo>
                <a:lnTo>
                  <a:pt x="1333757" y="29423"/>
                </a:lnTo>
                <a:lnTo>
                  <a:pt x="1301825" y="7894"/>
                </a:lnTo>
                <a:lnTo>
                  <a:pt x="1262722" y="0"/>
                </a:lnTo>
                <a:close/>
              </a:path>
            </a:pathLst>
          </a:custGeom>
          <a:solidFill>
            <a:srgbClr val="F7A028">
              <a:alpha val="799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3835400" y="1963420"/>
            <a:ext cx="603885" cy="100330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740"/>
              </a:spcBef>
            </a:pPr>
            <a:r>
              <a:rPr sz="1200" dirty="0">
                <a:latin typeface="Arial"/>
                <a:cs typeface="Arial"/>
              </a:rPr>
              <a:t>10</a:t>
            </a:r>
            <a:r>
              <a:rPr sz="1350" baseline="21604" dirty="0">
                <a:latin typeface="Arial"/>
                <a:cs typeface="Arial"/>
              </a:rPr>
              <a:t>4</a:t>
            </a:r>
            <a:endParaRPr sz="1350" baseline="21604">
              <a:latin typeface="Arial"/>
              <a:cs typeface="Arial"/>
            </a:endParaRPr>
          </a:p>
          <a:p>
            <a:pPr marL="38100" marR="30480" algn="ctr">
              <a:lnSpc>
                <a:spcPct val="115700"/>
              </a:lnSpc>
              <a:spcBef>
                <a:spcPts val="620"/>
              </a:spcBef>
            </a:pPr>
            <a:r>
              <a:rPr sz="1800" spc="-40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100" spc="-914" baseline="51587" dirty="0">
                <a:latin typeface="Arial"/>
                <a:cs typeface="Arial"/>
              </a:rPr>
              <a:t>O</a:t>
            </a:r>
            <a:r>
              <a:rPr sz="1800" spc="-4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100" spc="-937" baseline="51587" dirty="0">
                <a:latin typeface="Arial"/>
                <a:cs typeface="Arial"/>
              </a:rPr>
              <a:t>C</a:t>
            </a:r>
            <a:r>
              <a:rPr sz="1800" spc="-38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100" spc="-960" baseline="51587" dirty="0">
                <a:latin typeface="Arial"/>
                <a:cs typeface="Arial"/>
              </a:rPr>
              <a:t>R</a:t>
            </a:r>
            <a:r>
              <a:rPr sz="1800" spc="50" dirty="0">
                <a:solidFill>
                  <a:srgbClr val="FFFFFF"/>
                </a:solidFill>
                <a:latin typeface="Arial"/>
                <a:cs typeface="Arial"/>
              </a:rPr>
              <a:t>p  </a:t>
            </a:r>
            <a:r>
              <a:rPr sz="1800" spc="-50" dirty="0">
                <a:solidFill>
                  <a:srgbClr val="FFFFFF"/>
                </a:solidFill>
                <a:latin typeface="Arial"/>
                <a:cs typeface="Arial"/>
              </a:rPr>
              <a:t>nets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597581" y="3297153"/>
            <a:ext cx="1957070" cy="713105"/>
          </a:xfrm>
          <a:custGeom>
            <a:avLst/>
            <a:gdLst/>
            <a:ahLst/>
            <a:cxnLst/>
            <a:rect l="l" t="t" r="r" b="b"/>
            <a:pathLst>
              <a:path w="1957070" h="713104">
                <a:moveTo>
                  <a:pt x="1856242" y="0"/>
                </a:moveTo>
                <a:lnTo>
                  <a:pt x="100459" y="0"/>
                </a:lnTo>
                <a:lnTo>
                  <a:pt x="61356" y="7894"/>
                </a:lnTo>
                <a:lnTo>
                  <a:pt x="29423" y="29423"/>
                </a:lnTo>
                <a:lnTo>
                  <a:pt x="7894" y="61356"/>
                </a:lnTo>
                <a:lnTo>
                  <a:pt x="0" y="100459"/>
                </a:lnTo>
                <a:lnTo>
                  <a:pt x="0" y="612261"/>
                </a:lnTo>
                <a:lnTo>
                  <a:pt x="7894" y="651364"/>
                </a:lnTo>
                <a:lnTo>
                  <a:pt x="29423" y="683296"/>
                </a:lnTo>
                <a:lnTo>
                  <a:pt x="61356" y="704825"/>
                </a:lnTo>
                <a:lnTo>
                  <a:pt x="100459" y="712720"/>
                </a:lnTo>
                <a:lnTo>
                  <a:pt x="1856242" y="712720"/>
                </a:lnTo>
                <a:lnTo>
                  <a:pt x="1895345" y="704825"/>
                </a:lnTo>
                <a:lnTo>
                  <a:pt x="1927277" y="683296"/>
                </a:lnTo>
                <a:lnTo>
                  <a:pt x="1948807" y="651364"/>
                </a:lnTo>
                <a:lnTo>
                  <a:pt x="1956701" y="612261"/>
                </a:lnTo>
                <a:lnTo>
                  <a:pt x="1956701" y="100459"/>
                </a:lnTo>
                <a:lnTo>
                  <a:pt x="1948807" y="61356"/>
                </a:lnTo>
                <a:lnTo>
                  <a:pt x="1927277" y="29423"/>
                </a:lnTo>
                <a:lnTo>
                  <a:pt x="1895345" y="7894"/>
                </a:lnTo>
                <a:lnTo>
                  <a:pt x="1856242" y="0"/>
                </a:lnTo>
                <a:close/>
              </a:path>
            </a:pathLst>
          </a:custGeom>
          <a:solidFill>
            <a:srgbClr val="70BF41">
              <a:alpha val="81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4775200" y="3136900"/>
            <a:ext cx="1677035" cy="668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200">
              <a:lnSpc>
                <a:spcPct val="100000"/>
              </a:lnSpc>
              <a:spcBef>
                <a:spcPts val="100"/>
              </a:spcBef>
              <a:tabLst>
                <a:tab pos="1358265" algn="l"/>
              </a:tabLst>
            </a:pPr>
            <a:r>
              <a:rPr sz="1200" dirty="0">
                <a:latin typeface="Arial"/>
                <a:cs typeface="Arial"/>
              </a:rPr>
              <a:t>100MB	1GB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10" dirty="0">
                <a:solidFill>
                  <a:srgbClr val="FFFFFF"/>
                </a:solidFill>
                <a:latin typeface="Arial"/>
                <a:cs typeface="Arial"/>
              </a:rPr>
              <a:t>kernel</a:t>
            </a:r>
            <a:r>
              <a:rPr sz="18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methods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240628" y="2249595"/>
            <a:ext cx="1363345" cy="805815"/>
          </a:xfrm>
          <a:custGeom>
            <a:avLst/>
            <a:gdLst/>
            <a:ahLst/>
            <a:cxnLst/>
            <a:rect l="l" t="t" r="r" b="b"/>
            <a:pathLst>
              <a:path w="1363345" h="805814">
                <a:moveTo>
                  <a:pt x="1262722" y="0"/>
                </a:moveTo>
                <a:lnTo>
                  <a:pt x="100458" y="0"/>
                </a:lnTo>
                <a:lnTo>
                  <a:pt x="61355" y="7894"/>
                </a:lnTo>
                <a:lnTo>
                  <a:pt x="29423" y="29423"/>
                </a:lnTo>
                <a:lnTo>
                  <a:pt x="7894" y="61356"/>
                </a:lnTo>
                <a:lnTo>
                  <a:pt x="0" y="100459"/>
                </a:lnTo>
                <a:lnTo>
                  <a:pt x="0" y="705328"/>
                </a:lnTo>
                <a:lnTo>
                  <a:pt x="7894" y="744431"/>
                </a:lnTo>
                <a:lnTo>
                  <a:pt x="29423" y="776363"/>
                </a:lnTo>
                <a:lnTo>
                  <a:pt x="61355" y="797892"/>
                </a:lnTo>
                <a:lnTo>
                  <a:pt x="100458" y="805787"/>
                </a:lnTo>
                <a:lnTo>
                  <a:pt x="1262722" y="805787"/>
                </a:lnTo>
                <a:lnTo>
                  <a:pt x="1301825" y="797892"/>
                </a:lnTo>
                <a:lnTo>
                  <a:pt x="1333757" y="776363"/>
                </a:lnTo>
                <a:lnTo>
                  <a:pt x="1355286" y="744431"/>
                </a:lnTo>
                <a:lnTo>
                  <a:pt x="1363181" y="705328"/>
                </a:lnTo>
                <a:lnTo>
                  <a:pt x="1363181" y="100459"/>
                </a:lnTo>
                <a:lnTo>
                  <a:pt x="1355286" y="61356"/>
                </a:lnTo>
                <a:lnTo>
                  <a:pt x="1333757" y="29423"/>
                </a:lnTo>
                <a:lnTo>
                  <a:pt x="1301825" y="7894"/>
                </a:lnTo>
                <a:lnTo>
                  <a:pt x="1262722" y="0"/>
                </a:lnTo>
                <a:close/>
              </a:path>
            </a:pathLst>
          </a:custGeom>
          <a:solidFill>
            <a:srgbClr val="F7A028">
              <a:alpha val="799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6642100" y="2349500"/>
            <a:ext cx="553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spc="7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705600" y="2667000"/>
            <a:ext cx="434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324100" y="4445000"/>
            <a:ext cx="394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10x</a:t>
            </a:r>
            <a:endParaRPr sz="18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390900" y="4445000"/>
            <a:ext cx="394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10x</a:t>
            </a:r>
            <a:endParaRPr sz="18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445000" y="4038600"/>
            <a:ext cx="1575435" cy="706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6034" algn="ctr">
              <a:lnSpc>
                <a:spcPts val="142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1GF</a:t>
            </a:r>
            <a:endParaRPr sz="1200">
              <a:latin typeface="Arial"/>
              <a:cs typeface="Arial"/>
            </a:endParaRPr>
          </a:p>
          <a:p>
            <a:pPr marR="17780" algn="ctr">
              <a:lnSpc>
                <a:spcPts val="1420"/>
              </a:lnSpc>
            </a:pPr>
            <a:r>
              <a:rPr sz="1200" spc="-5" dirty="0">
                <a:latin typeface="Arial"/>
                <a:cs typeface="Arial"/>
              </a:rPr>
              <a:t>(Intel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Core)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  <a:tabLst>
                <a:tab pos="1053465" algn="l"/>
              </a:tabLst>
            </a:pP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100x	100x</a:t>
            </a:r>
            <a:endParaRPr sz="18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477000" y="4445000"/>
            <a:ext cx="8521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E9A01"/>
                </a:solidFill>
                <a:latin typeface="Arial"/>
                <a:cs typeface="Arial"/>
              </a:rPr>
              <a:t>10,000x</a:t>
            </a:r>
            <a:endParaRPr sz="18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324100" y="1778000"/>
            <a:ext cx="394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10x</a:t>
            </a:r>
            <a:endParaRPr sz="18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403600" y="1778000"/>
            <a:ext cx="394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10x</a:t>
            </a:r>
            <a:endParaRPr sz="18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457700" y="1778000"/>
            <a:ext cx="5213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100x</a:t>
            </a:r>
            <a:endParaRPr sz="18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499100" y="1778000"/>
            <a:ext cx="1703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89965" algn="l"/>
              </a:tabLst>
            </a:pP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100x	</a:t>
            </a:r>
            <a:r>
              <a:rPr sz="1800" b="1" dirty="0">
                <a:solidFill>
                  <a:srgbClr val="FE9A01"/>
                </a:solidFill>
                <a:latin typeface="Arial"/>
                <a:cs typeface="Arial"/>
              </a:rPr>
              <a:t>1,000x</a:t>
            </a:r>
            <a:endParaRPr sz="1800">
              <a:latin typeface="Arial"/>
              <a:cs typeface="Arial"/>
            </a:endParaRPr>
          </a:p>
        </p:txBody>
      </p:sp>
      <p:sp>
        <p:nvSpPr>
          <p:cNvPr id="57" name="object 14">
            <a:extLst>
              <a:ext uri="{FF2B5EF4-FFF2-40B4-BE49-F238E27FC236}">
                <a16:creationId xmlns:a16="http://schemas.microsoft.com/office/drawing/2014/main" id="{DF1A2739-0240-4B60-93AD-3E7DE8A179F3}"/>
              </a:ext>
            </a:extLst>
          </p:cNvPr>
          <p:cNvSpPr txBox="1">
            <a:spLocks/>
          </p:cNvSpPr>
          <p:nvPr/>
        </p:nvSpPr>
        <p:spPr>
          <a:xfrm>
            <a:off x="152400" y="4894257"/>
            <a:ext cx="5029200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535"/>
              </a:lnSpc>
            </a:pPr>
            <a:r>
              <a:rPr lang="en-US" spc="-5" dirty="0"/>
              <a:t>Slide credit: </a:t>
            </a:r>
            <a:r>
              <a:rPr lang="en-US" dirty="0"/>
              <a:t>Alex Smola and Mu Li (Berkley)</a:t>
            </a:r>
            <a:endParaRPr lang="en-US" spc="-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27533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ImageNet</a:t>
            </a:r>
            <a:r>
              <a:rPr sz="2800" spc="-70" dirty="0"/>
              <a:t> </a:t>
            </a:r>
            <a:r>
              <a:rPr sz="2800" dirty="0"/>
              <a:t>(2010)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2456732" y="742138"/>
            <a:ext cx="2972663" cy="1505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26702" y="727461"/>
            <a:ext cx="2979572" cy="15348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87350" y="2419350"/>
          <a:ext cx="8366759" cy="20157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60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21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33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2048">
                <a:tc>
                  <a:txBody>
                    <a:bodyPr/>
                    <a:lstStyle/>
                    <a:p>
                      <a:pPr marL="38100">
                        <a:lnSpc>
                          <a:spcPts val="2780"/>
                        </a:lnSpc>
                      </a:pPr>
                      <a:r>
                        <a:rPr sz="2400" b="1" spc="-5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Images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EE5CE"/>
                    </a:solidFill>
                  </a:tcPr>
                </a:tc>
                <a:tc>
                  <a:txBody>
                    <a:bodyPr/>
                    <a:lstStyle/>
                    <a:p>
                      <a:pPr marL="32384" marR="808990">
                        <a:lnSpc>
                          <a:spcPts val="2800"/>
                        </a:lnSpc>
                        <a:spcBef>
                          <a:spcPts val="60"/>
                        </a:spcBef>
                      </a:pPr>
                      <a:r>
                        <a:rPr sz="2400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Color images</a:t>
                      </a:r>
                      <a:r>
                        <a:rPr sz="2400" spc="-95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with  nature</a:t>
                      </a:r>
                      <a:r>
                        <a:rPr sz="2400" spc="-10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spc="-5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objects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EE5CE"/>
                    </a:solidFill>
                  </a:tcPr>
                </a:tc>
                <a:tc>
                  <a:txBody>
                    <a:bodyPr/>
                    <a:lstStyle/>
                    <a:p>
                      <a:pPr marL="36830" marR="208279">
                        <a:lnSpc>
                          <a:spcPts val="2800"/>
                        </a:lnSpc>
                        <a:spcBef>
                          <a:spcPts val="60"/>
                        </a:spcBef>
                      </a:pPr>
                      <a:r>
                        <a:rPr sz="2400" spc="-5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Gray </a:t>
                      </a:r>
                      <a:r>
                        <a:rPr sz="2400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image </a:t>
                      </a:r>
                      <a:r>
                        <a:rPr sz="2400" spc="-5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for</a:t>
                      </a:r>
                      <a:r>
                        <a:rPr sz="2400" spc="-80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hand-  </a:t>
                      </a:r>
                      <a:r>
                        <a:rPr sz="2400" spc="-5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written digits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EE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263">
                <a:tc>
                  <a:txBody>
                    <a:bodyPr/>
                    <a:lstStyle/>
                    <a:p>
                      <a:pPr marL="38100">
                        <a:lnSpc>
                          <a:spcPts val="2715"/>
                        </a:lnSpc>
                      </a:pPr>
                      <a:r>
                        <a:rPr sz="2400" b="1" spc="-5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EF2E8"/>
                    </a:solidFill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ts val="2715"/>
                        </a:lnSpc>
                      </a:pPr>
                      <a:r>
                        <a:rPr sz="2400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469 x</a:t>
                      </a:r>
                      <a:r>
                        <a:rPr sz="2400" spc="-15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387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EF2E8"/>
                    </a:solidFill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ts val="2715"/>
                        </a:lnSpc>
                      </a:pPr>
                      <a:r>
                        <a:rPr sz="2400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28 x</a:t>
                      </a:r>
                      <a:r>
                        <a:rPr sz="2400" spc="-15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28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EF2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4278">
                <a:tc>
                  <a:txBody>
                    <a:bodyPr/>
                    <a:lstStyle/>
                    <a:p>
                      <a:pPr marL="38100">
                        <a:lnSpc>
                          <a:spcPts val="2710"/>
                        </a:lnSpc>
                      </a:pPr>
                      <a:r>
                        <a:rPr sz="2400" b="1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#</a:t>
                      </a:r>
                      <a:r>
                        <a:rPr sz="2400" b="1" spc="-25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examples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EE5CE"/>
                    </a:solidFill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ts val="2710"/>
                        </a:lnSpc>
                      </a:pPr>
                      <a:r>
                        <a:rPr sz="2400" spc="-5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1.2 </a:t>
                      </a:r>
                      <a:r>
                        <a:rPr sz="2400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M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EE5CE"/>
                    </a:solidFill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ts val="2710"/>
                        </a:lnSpc>
                      </a:pPr>
                      <a:r>
                        <a:rPr sz="2400" spc="-5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60 </a:t>
                      </a:r>
                      <a:r>
                        <a:rPr sz="2400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K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EE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205">
                <a:tc>
                  <a:txBody>
                    <a:bodyPr/>
                    <a:lstStyle/>
                    <a:p>
                      <a:pPr marL="38100">
                        <a:lnSpc>
                          <a:spcPts val="2755"/>
                        </a:lnSpc>
                      </a:pPr>
                      <a:r>
                        <a:rPr sz="2400" b="1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#</a:t>
                      </a:r>
                      <a:r>
                        <a:rPr sz="2400" b="1" spc="-15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classes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EF2E8"/>
                    </a:solidFill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ts val="2755"/>
                        </a:lnSpc>
                      </a:pPr>
                      <a:r>
                        <a:rPr sz="2400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1,000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EF2E8"/>
                    </a:solidFill>
                  </a:tcPr>
                </a:tc>
                <a:tc>
                  <a:txBody>
                    <a:bodyPr/>
                    <a:lstStyle/>
                    <a:p>
                      <a:pPr marL="36830">
                        <a:lnSpc>
                          <a:spcPts val="2755"/>
                        </a:lnSpc>
                      </a:pPr>
                      <a:r>
                        <a:rPr sz="2400" dirty="0">
                          <a:solidFill>
                            <a:srgbClr val="474746"/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EF2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13500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AlexNet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68300" y="1021588"/>
            <a:ext cx="3472179" cy="148717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41300" marR="292100" indent="-228600">
              <a:lnSpc>
                <a:spcPts val="2600"/>
              </a:lnSpc>
              <a:spcBef>
                <a:spcPts val="275"/>
              </a:spcBef>
              <a:buChar char="•"/>
              <a:tabLst>
                <a:tab pos="240665" algn="l"/>
                <a:tab pos="241300" algn="l"/>
              </a:tabLst>
            </a:pPr>
            <a:r>
              <a:rPr sz="2250" dirty="0">
                <a:latin typeface="Arial"/>
                <a:cs typeface="Arial"/>
              </a:rPr>
              <a:t>AlexNet won</a:t>
            </a:r>
            <a:r>
              <a:rPr sz="2250" spc="-5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ImageNet  competition in</a:t>
            </a:r>
            <a:r>
              <a:rPr sz="2250" spc="-2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2012</a:t>
            </a:r>
            <a:endParaRPr sz="225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330"/>
              </a:spcBef>
              <a:buChar char="•"/>
              <a:tabLst>
                <a:tab pos="240665" algn="l"/>
                <a:tab pos="241300" algn="l"/>
              </a:tabLst>
            </a:pPr>
            <a:r>
              <a:rPr sz="2250" dirty="0">
                <a:latin typeface="Arial"/>
                <a:cs typeface="Arial"/>
              </a:rPr>
              <a:t>Deeper and bigger</a:t>
            </a:r>
            <a:r>
              <a:rPr sz="2250" spc="-4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LeNet</a:t>
            </a:r>
            <a:endParaRPr sz="225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400"/>
              </a:spcBef>
              <a:buChar char="•"/>
              <a:tabLst>
                <a:tab pos="240665" algn="l"/>
                <a:tab pos="241300" algn="l"/>
              </a:tabLst>
            </a:pPr>
            <a:r>
              <a:rPr sz="2250" dirty="0">
                <a:latin typeface="Arial"/>
                <a:cs typeface="Arial"/>
              </a:rPr>
              <a:t>Key</a:t>
            </a:r>
            <a:r>
              <a:rPr sz="2250" spc="-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modifications</a:t>
            </a:r>
            <a:endParaRPr sz="2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5500" y="2495702"/>
            <a:ext cx="3366135" cy="121920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342900" indent="-330200">
              <a:lnSpc>
                <a:spcPct val="100000"/>
              </a:lnSpc>
              <a:spcBef>
                <a:spcPts val="495"/>
              </a:spcBef>
              <a:buChar char="•"/>
              <a:tabLst>
                <a:tab pos="342265" algn="l"/>
                <a:tab pos="342900" algn="l"/>
              </a:tabLst>
            </a:pPr>
            <a:r>
              <a:rPr sz="2250" dirty="0">
                <a:latin typeface="Arial"/>
                <a:cs typeface="Arial"/>
              </a:rPr>
              <a:t>Dropout</a:t>
            </a:r>
            <a:r>
              <a:rPr sz="2250" spc="-4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(regularization)</a:t>
            </a:r>
            <a:endParaRPr sz="2250">
              <a:latin typeface="Arial"/>
              <a:cs typeface="Arial"/>
            </a:endParaRPr>
          </a:p>
          <a:p>
            <a:pPr marL="342900" indent="-330200">
              <a:lnSpc>
                <a:spcPct val="100000"/>
              </a:lnSpc>
              <a:spcBef>
                <a:spcPts val="400"/>
              </a:spcBef>
              <a:buChar char="•"/>
              <a:tabLst>
                <a:tab pos="342265" algn="l"/>
                <a:tab pos="342900" algn="l"/>
              </a:tabLst>
            </a:pPr>
            <a:r>
              <a:rPr sz="2250" dirty="0">
                <a:latin typeface="Arial"/>
                <a:cs typeface="Arial"/>
              </a:rPr>
              <a:t>ReLu</a:t>
            </a:r>
            <a:r>
              <a:rPr sz="2250" spc="-5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(training)</a:t>
            </a:r>
            <a:endParaRPr sz="2250">
              <a:latin typeface="Arial"/>
              <a:cs typeface="Arial"/>
            </a:endParaRPr>
          </a:p>
          <a:p>
            <a:pPr marL="342900" indent="-330200">
              <a:lnSpc>
                <a:spcPct val="100000"/>
              </a:lnSpc>
              <a:spcBef>
                <a:spcPts val="500"/>
              </a:spcBef>
              <a:buChar char="•"/>
              <a:tabLst>
                <a:tab pos="342265" algn="l"/>
                <a:tab pos="342900" algn="l"/>
              </a:tabLst>
            </a:pPr>
            <a:r>
              <a:rPr sz="2250" dirty="0">
                <a:latin typeface="Arial"/>
                <a:cs typeface="Arial"/>
              </a:rPr>
              <a:t>MaxPooling</a:t>
            </a:r>
            <a:endParaRPr sz="22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300" y="3739388"/>
            <a:ext cx="3773804" cy="69977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41300" marR="5080" indent="-228600">
              <a:lnSpc>
                <a:spcPts val="2600"/>
              </a:lnSpc>
              <a:spcBef>
                <a:spcPts val="275"/>
              </a:spcBef>
              <a:buChar char="•"/>
              <a:tabLst>
                <a:tab pos="240665" algn="l"/>
                <a:tab pos="241300" algn="l"/>
              </a:tabLst>
            </a:pPr>
            <a:r>
              <a:rPr sz="2250" dirty="0">
                <a:latin typeface="Arial"/>
                <a:cs typeface="Arial"/>
              </a:rPr>
              <a:t>Paradigm shift for</a:t>
            </a:r>
            <a:r>
              <a:rPr sz="2250" spc="-50" dirty="0">
                <a:latin typeface="Arial"/>
                <a:cs typeface="Arial"/>
              </a:rPr>
              <a:t> </a:t>
            </a:r>
            <a:r>
              <a:rPr sz="2250" dirty="0">
                <a:latin typeface="Arial"/>
                <a:cs typeface="Arial"/>
              </a:rPr>
              <a:t>computer  vision</a:t>
            </a:r>
            <a:endParaRPr sz="22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53172" y="3356618"/>
            <a:ext cx="1521006" cy="15197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296420" y="1810781"/>
            <a:ext cx="1834514" cy="1054100"/>
          </a:xfrm>
          <a:prstGeom prst="rect">
            <a:avLst/>
          </a:prstGeom>
          <a:solidFill>
            <a:srgbClr val="FCB64C"/>
          </a:solidFill>
        </p:spPr>
        <p:txBody>
          <a:bodyPr vert="horz" wrap="square" lIns="0" tIns="134620" rIns="0" bIns="0" rtlCol="0">
            <a:spAutoFit/>
          </a:bodyPr>
          <a:lstStyle/>
          <a:p>
            <a:pPr marL="338455" marR="343535" indent="24765" algn="ctr">
              <a:lnSpc>
                <a:spcPts val="2100"/>
              </a:lnSpc>
              <a:spcBef>
                <a:spcPts val="106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Manually  engineered 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features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96420" y="460377"/>
            <a:ext cx="1834514" cy="858519"/>
          </a:xfrm>
          <a:prstGeom prst="rect">
            <a:avLst/>
          </a:prstGeom>
          <a:solidFill>
            <a:srgbClr val="FCB64C"/>
          </a:solidFill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SVM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130145" y="2864552"/>
            <a:ext cx="167640" cy="511175"/>
            <a:chOff x="5130145" y="2864552"/>
            <a:chExt cx="167640" cy="511175"/>
          </a:xfrm>
        </p:grpSpPr>
        <p:sp>
          <p:nvSpPr>
            <p:cNvPr id="10" name="object 10"/>
            <p:cNvSpPr/>
            <p:nvPr/>
          </p:nvSpPr>
          <p:spPr>
            <a:xfrm>
              <a:off x="5213957" y="3013142"/>
              <a:ext cx="635" cy="343535"/>
            </a:xfrm>
            <a:custGeom>
              <a:avLst/>
              <a:gdLst/>
              <a:ahLst/>
              <a:cxnLst/>
              <a:rect l="l" t="t" r="r" b="b"/>
              <a:pathLst>
                <a:path w="635" h="343535">
                  <a:moveTo>
                    <a:pt x="71" y="-19050"/>
                  </a:moveTo>
                  <a:lnTo>
                    <a:pt x="71" y="362527"/>
                  </a:lnTo>
                </a:path>
              </a:pathLst>
            </a:custGeom>
            <a:ln w="38243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30145" y="2864552"/>
              <a:ext cx="167640" cy="168275"/>
            </a:xfrm>
            <a:custGeom>
              <a:avLst/>
              <a:gdLst/>
              <a:ahLst/>
              <a:cxnLst/>
              <a:rect l="l" t="t" r="r" b="b"/>
              <a:pathLst>
                <a:path w="167639" h="168275">
                  <a:moveTo>
                    <a:pt x="83750" y="0"/>
                  </a:moveTo>
                  <a:lnTo>
                    <a:pt x="0" y="167675"/>
                  </a:lnTo>
                  <a:lnTo>
                    <a:pt x="167639" y="167604"/>
                  </a:lnTo>
                  <a:lnTo>
                    <a:pt x="83750" y="0"/>
                  </a:lnTo>
                  <a:close/>
                </a:path>
              </a:pathLst>
            </a:custGeom>
            <a:solidFill>
              <a:srgbClr val="FCB6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5129856" y="1318713"/>
            <a:ext cx="167640" cy="492125"/>
            <a:chOff x="5129856" y="1318713"/>
            <a:chExt cx="167640" cy="492125"/>
          </a:xfrm>
        </p:grpSpPr>
        <p:sp>
          <p:nvSpPr>
            <p:cNvPr id="13" name="object 13"/>
            <p:cNvSpPr/>
            <p:nvPr/>
          </p:nvSpPr>
          <p:spPr>
            <a:xfrm>
              <a:off x="5213676" y="1467303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343477"/>
                  </a:moveTo>
                  <a:lnTo>
                    <a:pt x="0" y="343477"/>
                  </a:lnTo>
                  <a:lnTo>
                    <a:pt x="0" y="1905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29856" y="1318713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39" h="167640">
                  <a:moveTo>
                    <a:pt x="83819" y="0"/>
                  </a:moveTo>
                  <a:lnTo>
                    <a:pt x="0" y="167640"/>
                  </a:lnTo>
                  <a:lnTo>
                    <a:pt x="167639" y="167640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FCB6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6560830" y="3356618"/>
            <a:ext cx="1521006" cy="15197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404076" y="1810781"/>
            <a:ext cx="1834514" cy="1054100"/>
          </a:xfrm>
          <a:prstGeom prst="rect">
            <a:avLst/>
          </a:prstGeom>
          <a:solidFill>
            <a:srgbClr val="FCB64C"/>
          </a:solidFill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750">
              <a:latin typeface="Times New Roman"/>
              <a:cs typeface="Times New Roman"/>
            </a:endParaRPr>
          </a:p>
          <a:p>
            <a:pPr marL="415290" marR="50800" indent="-368300">
              <a:lnSpc>
                <a:spcPts val="2100"/>
              </a:lnSpc>
              <a:spcBef>
                <a:spcPts val="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Features</a:t>
            </a:r>
            <a:r>
              <a:rPr sz="1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learned  by a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CNN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04076" y="460377"/>
            <a:ext cx="1834514" cy="858519"/>
          </a:xfrm>
          <a:prstGeom prst="rect">
            <a:avLst/>
          </a:prstGeom>
          <a:solidFill>
            <a:srgbClr val="FCB64C"/>
          </a:solidFill>
        </p:spPr>
        <p:txBody>
          <a:bodyPr vert="horz" wrap="square" lIns="0" tIns="164465" rIns="0" bIns="0" rtlCol="0">
            <a:spAutoFit/>
          </a:bodyPr>
          <a:lstStyle/>
          <a:p>
            <a:pPr marL="377190" marR="381635" indent="114300">
              <a:lnSpc>
                <a:spcPts val="2100"/>
              </a:lnSpc>
              <a:spcBef>
                <a:spcPts val="1295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Softmax 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regression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237803" y="2864552"/>
            <a:ext cx="167640" cy="511175"/>
            <a:chOff x="7237803" y="2864552"/>
            <a:chExt cx="167640" cy="511175"/>
          </a:xfrm>
        </p:grpSpPr>
        <p:sp>
          <p:nvSpPr>
            <p:cNvPr id="19" name="object 19"/>
            <p:cNvSpPr/>
            <p:nvPr/>
          </p:nvSpPr>
          <p:spPr>
            <a:xfrm>
              <a:off x="7321616" y="3013142"/>
              <a:ext cx="635" cy="343535"/>
            </a:xfrm>
            <a:custGeom>
              <a:avLst/>
              <a:gdLst/>
              <a:ahLst/>
              <a:cxnLst/>
              <a:rect l="l" t="t" r="r" b="b"/>
              <a:pathLst>
                <a:path w="634" h="343535">
                  <a:moveTo>
                    <a:pt x="71" y="-19050"/>
                  </a:moveTo>
                  <a:lnTo>
                    <a:pt x="71" y="362527"/>
                  </a:lnTo>
                </a:path>
              </a:pathLst>
            </a:custGeom>
            <a:ln w="38243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237803" y="2864552"/>
              <a:ext cx="167640" cy="168275"/>
            </a:xfrm>
            <a:custGeom>
              <a:avLst/>
              <a:gdLst/>
              <a:ahLst/>
              <a:cxnLst/>
              <a:rect l="l" t="t" r="r" b="b"/>
              <a:pathLst>
                <a:path w="167640" h="168275">
                  <a:moveTo>
                    <a:pt x="83750" y="0"/>
                  </a:moveTo>
                  <a:lnTo>
                    <a:pt x="0" y="167675"/>
                  </a:lnTo>
                  <a:lnTo>
                    <a:pt x="167640" y="167604"/>
                  </a:lnTo>
                  <a:lnTo>
                    <a:pt x="83750" y="0"/>
                  </a:lnTo>
                  <a:close/>
                </a:path>
              </a:pathLst>
            </a:custGeom>
            <a:solidFill>
              <a:srgbClr val="FCB6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7237512" y="1318713"/>
            <a:ext cx="167640" cy="492125"/>
            <a:chOff x="7237512" y="1318713"/>
            <a:chExt cx="167640" cy="492125"/>
          </a:xfrm>
        </p:grpSpPr>
        <p:sp>
          <p:nvSpPr>
            <p:cNvPr id="22" name="object 22"/>
            <p:cNvSpPr/>
            <p:nvPr/>
          </p:nvSpPr>
          <p:spPr>
            <a:xfrm>
              <a:off x="7321332" y="1467303"/>
              <a:ext cx="0" cy="343535"/>
            </a:xfrm>
            <a:custGeom>
              <a:avLst/>
              <a:gdLst/>
              <a:ahLst/>
              <a:cxnLst/>
              <a:rect l="l" t="t" r="r" b="b"/>
              <a:pathLst>
                <a:path h="343535">
                  <a:moveTo>
                    <a:pt x="0" y="343477"/>
                  </a:moveTo>
                  <a:lnTo>
                    <a:pt x="0" y="343477"/>
                  </a:lnTo>
                  <a:lnTo>
                    <a:pt x="0" y="19050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FCB6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237512" y="1318713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40" h="167640">
                  <a:moveTo>
                    <a:pt x="83820" y="0"/>
                  </a:moveTo>
                  <a:lnTo>
                    <a:pt x="0" y="167640"/>
                  </a:lnTo>
                  <a:lnTo>
                    <a:pt x="167640" y="167640"/>
                  </a:lnTo>
                  <a:lnTo>
                    <a:pt x="83820" y="0"/>
                  </a:lnTo>
                  <a:close/>
                </a:path>
              </a:pathLst>
            </a:custGeom>
            <a:solidFill>
              <a:srgbClr val="FCB6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35299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AlexNet</a:t>
            </a:r>
            <a:r>
              <a:rPr sz="2800" spc="-130" dirty="0"/>
              <a:t> </a:t>
            </a:r>
            <a:r>
              <a:rPr sz="2800" spc="-5" dirty="0"/>
              <a:t>Architecture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816157" y="1661546"/>
            <a:ext cx="5614670" cy="2073275"/>
            <a:chOff x="816157" y="1661546"/>
            <a:chExt cx="5614670" cy="2073275"/>
          </a:xfrm>
        </p:grpSpPr>
        <p:sp>
          <p:nvSpPr>
            <p:cNvPr id="4" name="object 4"/>
            <p:cNvSpPr/>
            <p:nvPr/>
          </p:nvSpPr>
          <p:spPr>
            <a:xfrm>
              <a:off x="3911243" y="1761916"/>
              <a:ext cx="2519333" cy="1972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16157" y="1661546"/>
              <a:ext cx="3082290" cy="791210"/>
            </a:xfrm>
            <a:custGeom>
              <a:avLst/>
              <a:gdLst/>
              <a:ahLst/>
              <a:cxnLst/>
              <a:rect l="l" t="t" r="r" b="b"/>
              <a:pathLst>
                <a:path w="3082290" h="791210">
                  <a:moveTo>
                    <a:pt x="2647156" y="0"/>
                  </a:moveTo>
                  <a:lnTo>
                    <a:pt x="63500" y="0"/>
                  </a:lnTo>
                  <a:lnTo>
                    <a:pt x="38782" y="4990"/>
                  </a:lnTo>
                  <a:lnTo>
                    <a:pt x="18598" y="18598"/>
                  </a:lnTo>
                  <a:lnTo>
                    <a:pt x="4990" y="38783"/>
                  </a:lnTo>
                  <a:lnTo>
                    <a:pt x="0" y="63500"/>
                  </a:lnTo>
                  <a:lnTo>
                    <a:pt x="0" y="727472"/>
                  </a:lnTo>
                  <a:lnTo>
                    <a:pt x="4990" y="752189"/>
                  </a:lnTo>
                  <a:lnTo>
                    <a:pt x="18598" y="772373"/>
                  </a:lnTo>
                  <a:lnTo>
                    <a:pt x="38782" y="785982"/>
                  </a:lnTo>
                  <a:lnTo>
                    <a:pt x="63500" y="790972"/>
                  </a:lnTo>
                  <a:lnTo>
                    <a:pt x="2647156" y="790972"/>
                  </a:lnTo>
                  <a:lnTo>
                    <a:pt x="2671873" y="785982"/>
                  </a:lnTo>
                  <a:lnTo>
                    <a:pt x="2692058" y="772373"/>
                  </a:lnTo>
                  <a:lnTo>
                    <a:pt x="2705666" y="752189"/>
                  </a:lnTo>
                  <a:lnTo>
                    <a:pt x="2710656" y="727472"/>
                  </a:lnTo>
                  <a:lnTo>
                    <a:pt x="2710656" y="471487"/>
                  </a:lnTo>
                  <a:lnTo>
                    <a:pt x="3082131" y="388937"/>
                  </a:lnTo>
                  <a:lnTo>
                    <a:pt x="2710656" y="306387"/>
                  </a:lnTo>
                  <a:lnTo>
                    <a:pt x="2710656" y="63500"/>
                  </a:lnTo>
                  <a:lnTo>
                    <a:pt x="2705666" y="38783"/>
                  </a:lnTo>
                  <a:lnTo>
                    <a:pt x="2692058" y="18598"/>
                  </a:lnTo>
                  <a:lnTo>
                    <a:pt x="2671873" y="4990"/>
                  </a:lnTo>
                  <a:lnTo>
                    <a:pt x="2647156" y="0"/>
                  </a:lnTo>
                  <a:close/>
                </a:path>
              </a:pathLst>
            </a:custGeom>
            <a:solidFill>
              <a:srgbClr val="FCB6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340600" y="1270000"/>
            <a:ext cx="838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LeNet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21200" y="1270000"/>
            <a:ext cx="1092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AlexNet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48304" y="2824965"/>
            <a:ext cx="3018155" cy="1676400"/>
          </a:xfrm>
          <a:custGeom>
            <a:avLst/>
            <a:gdLst/>
            <a:ahLst/>
            <a:cxnLst/>
            <a:rect l="l" t="t" r="r" b="b"/>
            <a:pathLst>
              <a:path w="3018154" h="1676400">
                <a:moveTo>
                  <a:pt x="3017837" y="0"/>
                </a:moveTo>
                <a:lnTo>
                  <a:pt x="2447925" y="256778"/>
                </a:lnTo>
                <a:lnTo>
                  <a:pt x="63500" y="256778"/>
                </a:lnTo>
                <a:lnTo>
                  <a:pt x="38782" y="261768"/>
                </a:lnTo>
                <a:lnTo>
                  <a:pt x="18598" y="275377"/>
                </a:lnTo>
                <a:lnTo>
                  <a:pt x="4990" y="295561"/>
                </a:lnTo>
                <a:lnTo>
                  <a:pt x="0" y="320278"/>
                </a:lnTo>
                <a:lnTo>
                  <a:pt x="0" y="1612900"/>
                </a:lnTo>
                <a:lnTo>
                  <a:pt x="4990" y="1637617"/>
                </a:lnTo>
                <a:lnTo>
                  <a:pt x="18598" y="1657801"/>
                </a:lnTo>
                <a:lnTo>
                  <a:pt x="38782" y="1671410"/>
                </a:lnTo>
                <a:lnTo>
                  <a:pt x="63500" y="1676400"/>
                </a:lnTo>
                <a:lnTo>
                  <a:pt x="2647156" y="1676400"/>
                </a:lnTo>
                <a:lnTo>
                  <a:pt x="2671873" y="1671410"/>
                </a:lnTo>
                <a:lnTo>
                  <a:pt x="2692057" y="1657801"/>
                </a:lnTo>
                <a:lnTo>
                  <a:pt x="2705666" y="1637617"/>
                </a:lnTo>
                <a:lnTo>
                  <a:pt x="2710656" y="1612900"/>
                </a:lnTo>
                <a:lnTo>
                  <a:pt x="2710656" y="480616"/>
                </a:lnTo>
                <a:lnTo>
                  <a:pt x="3017837" y="0"/>
                </a:lnTo>
                <a:close/>
              </a:path>
            </a:pathLst>
          </a:custGeom>
          <a:solidFill>
            <a:srgbClr val="FCB6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14400" y="3225800"/>
            <a:ext cx="2580640" cy="10998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-1270" algn="ctr">
              <a:lnSpc>
                <a:spcPts val="2100"/>
              </a:lnSpc>
              <a:spcBef>
                <a:spcPts val="219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Larger kernel size,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stride 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because of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800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increased  image size, and more 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output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channels.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69395" y="1778753"/>
            <a:ext cx="2286289" cy="19726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01700" y="1765300"/>
            <a:ext cx="2529205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520700" marR="5080" indent="-508000">
              <a:lnSpc>
                <a:spcPts val="2100"/>
              </a:lnSpc>
              <a:spcBef>
                <a:spcPts val="219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Larger pool size,</a:t>
            </a:r>
            <a:r>
              <a:rPr sz="18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change 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max</a:t>
            </a: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pooling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35299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AlexNet</a:t>
            </a:r>
            <a:r>
              <a:rPr sz="2800" spc="-130" dirty="0"/>
              <a:t> </a:t>
            </a:r>
            <a:r>
              <a:rPr sz="2800" spc="-5" dirty="0"/>
              <a:t>Architecture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6410159" y="2156371"/>
            <a:ext cx="2193773" cy="11985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72533" y="879076"/>
            <a:ext cx="2322264" cy="37319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94200" y="444500"/>
            <a:ext cx="3378835" cy="159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AlexNet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0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LeNet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36664" y="4058916"/>
            <a:ext cx="3365500" cy="520700"/>
          </a:xfrm>
          <a:custGeom>
            <a:avLst/>
            <a:gdLst/>
            <a:ahLst/>
            <a:cxnLst/>
            <a:rect l="l" t="t" r="r" b="b"/>
            <a:pathLst>
              <a:path w="3365500" h="520700">
                <a:moveTo>
                  <a:pt x="2647156" y="0"/>
                </a:moveTo>
                <a:lnTo>
                  <a:pt x="63500" y="0"/>
                </a:lnTo>
                <a:lnTo>
                  <a:pt x="38782" y="4990"/>
                </a:lnTo>
                <a:lnTo>
                  <a:pt x="18598" y="18598"/>
                </a:lnTo>
                <a:lnTo>
                  <a:pt x="4990" y="38782"/>
                </a:lnTo>
                <a:lnTo>
                  <a:pt x="0" y="63500"/>
                </a:lnTo>
                <a:lnTo>
                  <a:pt x="0" y="456803"/>
                </a:lnTo>
                <a:lnTo>
                  <a:pt x="4990" y="481520"/>
                </a:lnTo>
                <a:lnTo>
                  <a:pt x="18598" y="501704"/>
                </a:lnTo>
                <a:lnTo>
                  <a:pt x="38782" y="515312"/>
                </a:lnTo>
                <a:lnTo>
                  <a:pt x="63500" y="520303"/>
                </a:lnTo>
                <a:lnTo>
                  <a:pt x="2647156" y="520303"/>
                </a:lnTo>
                <a:lnTo>
                  <a:pt x="2671873" y="515312"/>
                </a:lnTo>
                <a:lnTo>
                  <a:pt x="2692057" y="501704"/>
                </a:lnTo>
                <a:lnTo>
                  <a:pt x="2705666" y="481520"/>
                </a:lnTo>
                <a:lnTo>
                  <a:pt x="2710656" y="456803"/>
                </a:lnTo>
                <a:lnTo>
                  <a:pt x="2710656" y="417512"/>
                </a:lnTo>
                <a:lnTo>
                  <a:pt x="3365103" y="290512"/>
                </a:lnTo>
                <a:lnTo>
                  <a:pt x="2710656" y="163115"/>
                </a:lnTo>
                <a:lnTo>
                  <a:pt x="2710656" y="63500"/>
                </a:lnTo>
                <a:lnTo>
                  <a:pt x="2705665" y="38782"/>
                </a:lnTo>
                <a:lnTo>
                  <a:pt x="2692057" y="18598"/>
                </a:lnTo>
                <a:lnTo>
                  <a:pt x="2671873" y="4990"/>
                </a:lnTo>
                <a:lnTo>
                  <a:pt x="2647156" y="0"/>
                </a:lnTo>
                <a:close/>
              </a:path>
            </a:pathLst>
          </a:custGeom>
          <a:solidFill>
            <a:srgbClr val="FCB6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47700" y="4152900"/>
            <a:ext cx="2287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More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output</a:t>
            </a:r>
            <a:r>
              <a:rPr sz="1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channels.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4456" y="2445847"/>
            <a:ext cx="3342640" cy="893444"/>
          </a:xfrm>
          <a:custGeom>
            <a:avLst/>
            <a:gdLst/>
            <a:ahLst/>
            <a:cxnLst/>
            <a:rect l="l" t="t" r="r" b="b"/>
            <a:pathLst>
              <a:path w="3342640" h="893445">
                <a:moveTo>
                  <a:pt x="2647155" y="0"/>
                </a:moveTo>
                <a:lnTo>
                  <a:pt x="63500" y="0"/>
                </a:lnTo>
                <a:lnTo>
                  <a:pt x="38782" y="4990"/>
                </a:lnTo>
                <a:lnTo>
                  <a:pt x="18598" y="18598"/>
                </a:lnTo>
                <a:lnTo>
                  <a:pt x="4990" y="38782"/>
                </a:lnTo>
                <a:lnTo>
                  <a:pt x="0" y="63500"/>
                </a:lnTo>
                <a:lnTo>
                  <a:pt x="0" y="829468"/>
                </a:lnTo>
                <a:lnTo>
                  <a:pt x="4990" y="854185"/>
                </a:lnTo>
                <a:lnTo>
                  <a:pt x="18598" y="874369"/>
                </a:lnTo>
                <a:lnTo>
                  <a:pt x="38782" y="887978"/>
                </a:lnTo>
                <a:lnTo>
                  <a:pt x="63500" y="892968"/>
                </a:lnTo>
                <a:lnTo>
                  <a:pt x="2647155" y="892968"/>
                </a:lnTo>
                <a:lnTo>
                  <a:pt x="2671873" y="887978"/>
                </a:lnTo>
                <a:lnTo>
                  <a:pt x="2692057" y="874369"/>
                </a:lnTo>
                <a:lnTo>
                  <a:pt x="2705665" y="854185"/>
                </a:lnTo>
                <a:lnTo>
                  <a:pt x="2710655" y="829468"/>
                </a:lnTo>
                <a:lnTo>
                  <a:pt x="2710655" y="797321"/>
                </a:lnTo>
                <a:lnTo>
                  <a:pt x="3342084" y="670321"/>
                </a:lnTo>
                <a:lnTo>
                  <a:pt x="2710655" y="543321"/>
                </a:lnTo>
                <a:lnTo>
                  <a:pt x="2710655" y="63500"/>
                </a:lnTo>
                <a:lnTo>
                  <a:pt x="2705665" y="38782"/>
                </a:lnTo>
                <a:lnTo>
                  <a:pt x="2692057" y="18598"/>
                </a:lnTo>
                <a:lnTo>
                  <a:pt x="2671873" y="4990"/>
                </a:lnTo>
                <a:lnTo>
                  <a:pt x="2647155" y="0"/>
                </a:lnTo>
                <a:close/>
              </a:path>
            </a:pathLst>
          </a:custGeom>
          <a:solidFill>
            <a:srgbClr val="FCB6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62000" y="2603500"/>
            <a:ext cx="2097405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444500">
              <a:lnSpc>
                <a:spcPts val="2100"/>
              </a:lnSpc>
              <a:spcBef>
                <a:spcPts val="219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3 additional 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convolutional</a:t>
            </a:r>
            <a:r>
              <a:rPr sz="1800" spc="4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layers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35299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AlexNet</a:t>
            </a:r>
            <a:r>
              <a:rPr sz="2800" spc="-130" dirty="0"/>
              <a:t> </a:t>
            </a:r>
            <a:r>
              <a:rPr sz="2800" spc="-5" dirty="0"/>
              <a:t>Architecture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6355539" y="1644528"/>
            <a:ext cx="2068321" cy="1914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426915" y="1676533"/>
            <a:ext cx="5719445" cy="1899920"/>
            <a:chOff x="426915" y="1676533"/>
            <a:chExt cx="5719445" cy="1899920"/>
          </a:xfrm>
        </p:grpSpPr>
        <p:sp>
          <p:nvSpPr>
            <p:cNvPr id="5" name="object 5"/>
            <p:cNvSpPr/>
            <p:nvPr/>
          </p:nvSpPr>
          <p:spPr>
            <a:xfrm>
              <a:off x="3756000" y="1705938"/>
              <a:ext cx="2390250" cy="186999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26910" y="1676539"/>
              <a:ext cx="3342640" cy="1715135"/>
            </a:xfrm>
            <a:custGeom>
              <a:avLst/>
              <a:gdLst/>
              <a:ahLst/>
              <a:cxnLst/>
              <a:rect l="l" t="t" r="r" b="b"/>
              <a:pathLst>
                <a:path w="3342640" h="1715135">
                  <a:moveTo>
                    <a:pt x="3342081" y="1492465"/>
                  </a:moveTo>
                  <a:lnTo>
                    <a:pt x="2710650" y="1365465"/>
                  </a:lnTo>
                  <a:lnTo>
                    <a:pt x="2710650" y="931684"/>
                  </a:lnTo>
                  <a:lnTo>
                    <a:pt x="2705658" y="906970"/>
                  </a:lnTo>
                  <a:lnTo>
                    <a:pt x="2692057" y="886790"/>
                  </a:lnTo>
                  <a:lnTo>
                    <a:pt x="2671876" y="873175"/>
                  </a:lnTo>
                  <a:lnTo>
                    <a:pt x="2647150" y="868184"/>
                  </a:lnTo>
                  <a:lnTo>
                    <a:pt x="63500" y="868184"/>
                  </a:lnTo>
                  <a:lnTo>
                    <a:pt x="38785" y="873175"/>
                  </a:lnTo>
                  <a:lnTo>
                    <a:pt x="18592" y="886790"/>
                  </a:lnTo>
                  <a:lnTo>
                    <a:pt x="4991" y="906970"/>
                  </a:lnTo>
                  <a:lnTo>
                    <a:pt x="0" y="931684"/>
                  </a:lnTo>
                  <a:lnTo>
                    <a:pt x="0" y="1651622"/>
                  </a:lnTo>
                  <a:lnTo>
                    <a:pt x="4991" y="1676336"/>
                  </a:lnTo>
                  <a:lnTo>
                    <a:pt x="18592" y="1696516"/>
                  </a:lnTo>
                  <a:lnTo>
                    <a:pt x="38785" y="1710131"/>
                  </a:lnTo>
                  <a:lnTo>
                    <a:pt x="63500" y="1715122"/>
                  </a:lnTo>
                  <a:lnTo>
                    <a:pt x="2647150" y="1715122"/>
                  </a:lnTo>
                  <a:lnTo>
                    <a:pt x="2671876" y="1710131"/>
                  </a:lnTo>
                  <a:lnTo>
                    <a:pt x="2692057" y="1696516"/>
                  </a:lnTo>
                  <a:lnTo>
                    <a:pt x="2705658" y="1676336"/>
                  </a:lnTo>
                  <a:lnTo>
                    <a:pt x="2710650" y="1651622"/>
                  </a:lnTo>
                  <a:lnTo>
                    <a:pt x="2710650" y="1619872"/>
                  </a:lnTo>
                  <a:lnTo>
                    <a:pt x="3342081" y="1492465"/>
                  </a:lnTo>
                  <a:close/>
                </a:path>
                <a:path w="3342640" h="1715135">
                  <a:moveTo>
                    <a:pt x="3342081" y="297649"/>
                  </a:moveTo>
                  <a:lnTo>
                    <a:pt x="2710650" y="170649"/>
                  </a:lnTo>
                  <a:lnTo>
                    <a:pt x="2710650" y="63500"/>
                  </a:lnTo>
                  <a:lnTo>
                    <a:pt x="2705658" y="38785"/>
                  </a:lnTo>
                  <a:lnTo>
                    <a:pt x="2692057" y="18592"/>
                  </a:lnTo>
                  <a:lnTo>
                    <a:pt x="2671876" y="4991"/>
                  </a:lnTo>
                  <a:lnTo>
                    <a:pt x="2647150" y="0"/>
                  </a:lnTo>
                  <a:lnTo>
                    <a:pt x="63500" y="0"/>
                  </a:lnTo>
                  <a:lnTo>
                    <a:pt x="38785" y="4991"/>
                  </a:lnTo>
                  <a:lnTo>
                    <a:pt x="18592" y="18592"/>
                  </a:lnTo>
                  <a:lnTo>
                    <a:pt x="4991" y="38785"/>
                  </a:lnTo>
                  <a:lnTo>
                    <a:pt x="0" y="63500"/>
                  </a:lnTo>
                  <a:lnTo>
                    <a:pt x="0" y="456806"/>
                  </a:lnTo>
                  <a:lnTo>
                    <a:pt x="4991" y="481520"/>
                  </a:lnTo>
                  <a:lnTo>
                    <a:pt x="18592" y="501700"/>
                  </a:lnTo>
                  <a:lnTo>
                    <a:pt x="38785" y="515315"/>
                  </a:lnTo>
                  <a:lnTo>
                    <a:pt x="63500" y="520306"/>
                  </a:lnTo>
                  <a:lnTo>
                    <a:pt x="2647150" y="520306"/>
                  </a:lnTo>
                  <a:lnTo>
                    <a:pt x="2671876" y="515315"/>
                  </a:lnTo>
                  <a:lnTo>
                    <a:pt x="2692057" y="501700"/>
                  </a:lnTo>
                  <a:lnTo>
                    <a:pt x="2705658" y="481520"/>
                  </a:lnTo>
                  <a:lnTo>
                    <a:pt x="2710650" y="456806"/>
                  </a:lnTo>
                  <a:lnTo>
                    <a:pt x="2710650" y="424649"/>
                  </a:lnTo>
                  <a:lnTo>
                    <a:pt x="3342081" y="297649"/>
                  </a:lnTo>
                  <a:close/>
                </a:path>
              </a:pathLst>
            </a:custGeom>
            <a:solidFill>
              <a:srgbClr val="FCB64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934200" y="1206500"/>
            <a:ext cx="838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LeNet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81500" y="1206500"/>
            <a:ext cx="1092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74746"/>
                </a:solidFill>
                <a:latin typeface="Arial"/>
                <a:cs typeface="Arial"/>
              </a:rPr>
              <a:t>AlexNet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3900" y="1778000"/>
            <a:ext cx="2122805" cy="1468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445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1000 classes</a:t>
            </a:r>
            <a:r>
              <a:rPr sz="180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output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Arial"/>
              <a:cs typeface="Arial"/>
            </a:endParaRPr>
          </a:p>
          <a:p>
            <a:pPr marL="12700" marR="5080" algn="ctr">
              <a:lnSpc>
                <a:spcPts val="210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Increase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hidden</a:t>
            </a:r>
            <a:r>
              <a:rPr sz="1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size 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from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120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8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4096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20021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More</a:t>
            </a:r>
            <a:r>
              <a:rPr sz="2800" spc="-60" dirty="0"/>
              <a:t> </a:t>
            </a:r>
            <a:r>
              <a:rPr sz="2800" spc="-30" dirty="0"/>
              <a:t>Tricks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68300" y="1016000"/>
            <a:ext cx="6994525" cy="19659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254000" marR="158115" indent="-241300">
              <a:lnSpc>
                <a:spcPts val="2800"/>
              </a:lnSpc>
              <a:spcBef>
                <a:spcPts val="260"/>
              </a:spcBef>
              <a:buChar char="•"/>
              <a:tabLst>
                <a:tab pos="253365" algn="l"/>
                <a:tab pos="254000" algn="l"/>
              </a:tabLst>
            </a:pPr>
            <a:r>
              <a:rPr sz="2400" dirty="0">
                <a:latin typeface="Arial"/>
                <a:cs typeface="Arial"/>
              </a:rPr>
              <a:t>Change </a:t>
            </a:r>
            <a:r>
              <a:rPr sz="2400" spc="-5" dirty="0">
                <a:latin typeface="Arial"/>
                <a:cs typeface="Arial"/>
              </a:rPr>
              <a:t>activation function from </a:t>
            </a:r>
            <a:r>
              <a:rPr sz="2400" dirty="0">
                <a:latin typeface="Arial"/>
                <a:cs typeface="Arial"/>
              </a:rPr>
              <a:t>sigmoid </a:t>
            </a:r>
            <a:r>
              <a:rPr sz="2400" spc="-5" dirty="0">
                <a:latin typeface="Arial"/>
                <a:cs typeface="Arial"/>
              </a:rPr>
              <a:t>to </a:t>
            </a:r>
            <a:r>
              <a:rPr sz="2400" dirty="0">
                <a:latin typeface="Arial"/>
                <a:cs typeface="Arial"/>
              </a:rPr>
              <a:t>ReLu  (no more vanishing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gradient)</a:t>
            </a:r>
            <a:endParaRPr sz="2400">
              <a:latin typeface="Arial"/>
              <a:cs typeface="Arial"/>
            </a:endParaRPr>
          </a:p>
          <a:p>
            <a:pPr marL="254000" marR="5080" indent="-241300">
              <a:lnSpc>
                <a:spcPts val="2800"/>
              </a:lnSpc>
              <a:spcBef>
                <a:spcPts val="600"/>
              </a:spcBef>
              <a:buChar char="•"/>
              <a:tabLst>
                <a:tab pos="253365" algn="l"/>
                <a:tab pos="254000" algn="l"/>
              </a:tabLst>
            </a:pPr>
            <a:r>
              <a:rPr sz="2400" dirty="0">
                <a:latin typeface="Arial"/>
                <a:cs typeface="Arial"/>
              </a:rPr>
              <a:t>Add a dropout layer </a:t>
            </a:r>
            <a:r>
              <a:rPr sz="2400" spc="-5" dirty="0">
                <a:latin typeface="Arial"/>
                <a:cs typeface="Arial"/>
              </a:rPr>
              <a:t>after two </a:t>
            </a:r>
            <a:r>
              <a:rPr sz="2400" dirty="0">
                <a:latin typeface="Arial"/>
                <a:cs typeface="Arial"/>
              </a:rPr>
              <a:t>hidden dense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layers  </a:t>
            </a:r>
            <a:r>
              <a:rPr sz="2400" spc="-5" dirty="0">
                <a:latin typeface="Arial"/>
                <a:cs typeface="Arial"/>
              </a:rPr>
              <a:t>(better robustness </a:t>
            </a:r>
            <a:r>
              <a:rPr sz="2400" dirty="0">
                <a:latin typeface="Arial"/>
                <a:cs typeface="Arial"/>
              </a:rPr>
              <a:t>/</a:t>
            </a:r>
            <a:r>
              <a:rPr sz="2400" spc="-5" dirty="0">
                <a:latin typeface="Arial"/>
                <a:cs typeface="Arial"/>
              </a:rPr>
              <a:t> regularization)</a:t>
            </a:r>
            <a:endParaRPr sz="2400">
              <a:latin typeface="Arial"/>
              <a:cs typeface="Arial"/>
            </a:endParaRPr>
          </a:p>
          <a:p>
            <a:pPr marL="254000" indent="-241300">
              <a:lnSpc>
                <a:spcPct val="100000"/>
              </a:lnSpc>
              <a:spcBef>
                <a:spcPts val="439"/>
              </a:spcBef>
              <a:buChar char="•"/>
              <a:tabLst>
                <a:tab pos="253365" algn="l"/>
                <a:tab pos="254000" algn="l"/>
              </a:tabLst>
            </a:pPr>
            <a:r>
              <a:rPr sz="2400" spc="-5" dirty="0">
                <a:latin typeface="Arial"/>
                <a:cs typeface="Arial"/>
              </a:rPr>
              <a:t>Data augmentation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0484" y="3306141"/>
            <a:ext cx="1686077" cy="13444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96460" y="3142637"/>
            <a:ext cx="1686077" cy="16714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92435" y="3157412"/>
            <a:ext cx="1848199" cy="16714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50533" y="3114776"/>
            <a:ext cx="1848199" cy="17271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247664" y="695"/>
            <a:ext cx="1896745" cy="5142865"/>
            <a:chOff x="7247664" y="695"/>
            <a:chExt cx="1896745" cy="5142865"/>
          </a:xfrm>
        </p:grpSpPr>
        <p:sp>
          <p:nvSpPr>
            <p:cNvPr id="3" name="object 3"/>
            <p:cNvSpPr/>
            <p:nvPr/>
          </p:nvSpPr>
          <p:spPr>
            <a:xfrm>
              <a:off x="8008113" y="3988551"/>
              <a:ext cx="1136015" cy="1155065"/>
            </a:xfrm>
            <a:custGeom>
              <a:avLst/>
              <a:gdLst/>
              <a:ahLst/>
              <a:cxnLst/>
              <a:rect l="l" t="t" r="r" b="b"/>
              <a:pathLst>
                <a:path w="1136015" h="1155064">
                  <a:moveTo>
                    <a:pt x="0" y="0"/>
                  </a:moveTo>
                  <a:lnTo>
                    <a:pt x="1135886" y="0"/>
                  </a:lnTo>
                  <a:lnTo>
                    <a:pt x="1135886" y="1154948"/>
                  </a:lnTo>
                  <a:lnTo>
                    <a:pt x="0" y="11549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47664" y="695"/>
              <a:ext cx="1655633" cy="513866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194246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Complexity</a:t>
            </a:r>
            <a:endParaRPr sz="280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35706" y="666750"/>
          <a:ext cx="4039235" cy="37805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3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9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99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EE5C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6957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400" b="1" spc="-5" dirty="0">
                          <a:latin typeface="Arial"/>
                          <a:cs typeface="Arial"/>
                        </a:rPr>
                        <a:t>#parameters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EE5C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9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EF2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AlexNet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EF2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2400" b="1" spc="-5" dirty="0">
                          <a:latin typeface="Arial"/>
                          <a:cs typeface="Arial"/>
                        </a:rPr>
                        <a:t>LeNet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EF2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176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Conv1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EE5CE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35K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EE5CE"/>
                    </a:solidFill>
                  </a:tcPr>
                </a:tc>
                <a:tc>
                  <a:txBody>
                    <a:bodyPr/>
                    <a:lstStyle/>
                    <a:p>
                      <a:pPr marR="444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150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88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EE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185"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Conv2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EF2E8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614K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39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EF2E8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2.4K</a:t>
                      </a:r>
                    </a:p>
                  </a:txBody>
                  <a:tcPr marL="0" marR="0" marT="139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EF2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36">
                <a:tc>
                  <a:txBody>
                    <a:bodyPr/>
                    <a:lstStyle/>
                    <a:p>
                      <a:pPr algn="ctr">
                        <a:lnSpc>
                          <a:spcPts val="2830"/>
                        </a:lnSpc>
                      </a:pPr>
                      <a:r>
                        <a:rPr sz="2400" b="1" spc="-5" dirty="0">
                          <a:latin typeface="Arial"/>
                          <a:cs typeface="Arial"/>
                        </a:rPr>
                        <a:t>Conv3-5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EE5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30"/>
                        </a:lnSpc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3M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EE5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EE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266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Dense1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EF2E8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26M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EF2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0.48M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EF2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3663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Dense2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EE5CE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16M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EE5CE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0.1M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EE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4014"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2400" b="1" spc="-40" dirty="0">
                          <a:latin typeface="Arial"/>
                          <a:cs typeface="Arial"/>
                        </a:rPr>
                        <a:t>Total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EF2E8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46M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EF2E8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0.6M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EF2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4014"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b="1" spc="-5" dirty="0">
                          <a:latin typeface="Arial"/>
                          <a:cs typeface="Arial"/>
                        </a:rPr>
                        <a:t>Increase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EE5CE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spc="-65" dirty="0">
                          <a:latin typeface="Arial"/>
                          <a:cs typeface="Arial"/>
                        </a:rPr>
                        <a:t>11x</a:t>
                      </a:r>
                      <a:endParaRPr sz="2400" dirty="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EE5CE"/>
                    </a:solidFill>
                  </a:tcPr>
                </a:tc>
                <a:tc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1x</a:t>
                      </a:r>
                    </a:p>
                  </a:txBody>
                  <a:tcPr marL="0" marR="0" marT="114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EE5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40354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Multiple Input</a:t>
            </a:r>
            <a:r>
              <a:rPr sz="2800" spc="-55" dirty="0"/>
              <a:t> </a:t>
            </a:r>
            <a:r>
              <a:rPr sz="2800" spc="-5" dirty="0"/>
              <a:t>Channels</a:t>
            </a:r>
            <a:endParaRPr sz="2800" dirty="0"/>
          </a:p>
        </p:txBody>
      </p:sp>
      <p:sp>
        <p:nvSpPr>
          <p:cNvPr id="3" name="object 3"/>
          <p:cNvSpPr/>
          <p:nvPr/>
        </p:nvSpPr>
        <p:spPr>
          <a:xfrm>
            <a:off x="650190" y="2072938"/>
            <a:ext cx="5311747" cy="22979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68300" y="1016000"/>
            <a:ext cx="8601075" cy="222881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254000" marR="1120775" indent="-241300">
              <a:lnSpc>
                <a:spcPts val="2800"/>
              </a:lnSpc>
              <a:spcBef>
                <a:spcPts val="260"/>
              </a:spcBef>
              <a:buChar char="•"/>
              <a:tabLst>
                <a:tab pos="253365" algn="l"/>
                <a:tab pos="254000" algn="l"/>
              </a:tabLst>
            </a:pPr>
            <a:r>
              <a:rPr sz="2400" dirty="0">
                <a:latin typeface="Arial"/>
                <a:cs typeface="Arial"/>
              </a:rPr>
              <a:t>Have a kernel </a:t>
            </a:r>
            <a:r>
              <a:rPr sz="2400" spc="-5" dirty="0">
                <a:latin typeface="Arial"/>
                <a:cs typeface="Arial"/>
              </a:rPr>
              <a:t>for </a:t>
            </a:r>
            <a:r>
              <a:rPr sz="2400" dirty="0">
                <a:latin typeface="Arial"/>
                <a:cs typeface="Arial"/>
              </a:rPr>
              <a:t>each channel, and </a:t>
            </a:r>
            <a:r>
              <a:rPr sz="2400" spc="-5" dirty="0">
                <a:latin typeface="Arial"/>
                <a:cs typeface="Arial"/>
              </a:rPr>
              <a:t>then </a:t>
            </a:r>
            <a:r>
              <a:rPr sz="2400" dirty="0">
                <a:latin typeface="Arial"/>
                <a:cs typeface="Arial"/>
              </a:rPr>
              <a:t>sum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results  </a:t>
            </a:r>
            <a:r>
              <a:rPr sz="2400" dirty="0">
                <a:latin typeface="Arial"/>
                <a:cs typeface="Arial"/>
              </a:rPr>
              <a:t>over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channels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000" dirty="0">
              <a:latin typeface="Arial"/>
              <a:cs typeface="Arial"/>
            </a:endParaRPr>
          </a:p>
          <a:p>
            <a:pPr marL="5752465">
              <a:lnSpc>
                <a:spcPct val="100000"/>
              </a:lnSpc>
              <a:spcBef>
                <a:spcPts val="5"/>
              </a:spcBef>
            </a:pPr>
            <a:r>
              <a:rPr lang="en-US" sz="1700" spc="-110" dirty="0">
                <a:latin typeface="Lucida Sans Unicode"/>
                <a:cs typeface="Lucida Sans Unicode"/>
              </a:rPr>
              <a:t>   </a:t>
            </a:r>
            <a:r>
              <a:rPr sz="1700" spc="-110" dirty="0">
                <a:latin typeface="Lucida Sans Unicode"/>
                <a:cs typeface="Lucida Sans Unicode"/>
              </a:rPr>
              <a:t>(1 </a:t>
            </a:r>
            <a:r>
              <a:rPr sz="1700" spc="-265" dirty="0">
                <a:latin typeface="Lucida Sans Unicode"/>
                <a:cs typeface="Lucida Sans Unicode"/>
              </a:rPr>
              <a:t>× </a:t>
            </a:r>
            <a:r>
              <a:rPr sz="1700" spc="-225" dirty="0">
                <a:latin typeface="Lucida Sans Unicode"/>
                <a:cs typeface="Lucida Sans Unicode"/>
              </a:rPr>
              <a:t>1 </a:t>
            </a:r>
            <a:r>
              <a:rPr sz="1700" spc="-190" dirty="0">
                <a:latin typeface="Lucida Sans Unicode"/>
                <a:cs typeface="Lucida Sans Unicode"/>
              </a:rPr>
              <a:t>+ </a:t>
            </a:r>
            <a:r>
              <a:rPr sz="1700" spc="-225" dirty="0">
                <a:latin typeface="Lucida Sans Unicode"/>
                <a:cs typeface="Lucida Sans Unicode"/>
              </a:rPr>
              <a:t>2 </a:t>
            </a:r>
            <a:r>
              <a:rPr sz="1700" spc="-265" dirty="0">
                <a:latin typeface="Lucida Sans Unicode"/>
                <a:cs typeface="Lucida Sans Unicode"/>
              </a:rPr>
              <a:t>× </a:t>
            </a:r>
            <a:r>
              <a:rPr sz="1700" spc="-225" dirty="0">
                <a:latin typeface="Lucida Sans Unicode"/>
                <a:cs typeface="Lucida Sans Unicode"/>
              </a:rPr>
              <a:t>2 </a:t>
            </a:r>
            <a:r>
              <a:rPr sz="1700" spc="-190" dirty="0">
                <a:latin typeface="Lucida Sans Unicode"/>
                <a:cs typeface="Lucida Sans Unicode"/>
              </a:rPr>
              <a:t>+ </a:t>
            </a:r>
            <a:r>
              <a:rPr sz="1700" spc="-225" dirty="0">
                <a:latin typeface="Lucida Sans Unicode"/>
                <a:cs typeface="Lucida Sans Unicode"/>
              </a:rPr>
              <a:t>4 </a:t>
            </a:r>
            <a:r>
              <a:rPr sz="1700" spc="-265" dirty="0">
                <a:latin typeface="Lucida Sans Unicode"/>
                <a:cs typeface="Lucida Sans Unicode"/>
              </a:rPr>
              <a:t>× </a:t>
            </a:r>
            <a:r>
              <a:rPr sz="1700" spc="-225" dirty="0">
                <a:latin typeface="Lucida Sans Unicode"/>
                <a:cs typeface="Lucida Sans Unicode"/>
              </a:rPr>
              <a:t>3 </a:t>
            </a:r>
            <a:r>
              <a:rPr sz="1700" spc="-190" dirty="0">
                <a:latin typeface="Lucida Sans Unicode"/>
                <a:cs typeface="Lucida Sans Unicode"/>
              </a:rPr>
              <a:t>+ </a:t>
            </a:r>
            <a:r>
              <a:rPr sz="1700" spc="-225" dirty="0">
                <a:latin typeface="Lucida Sans Unicode"/>
                <a:cs typeface="Lucida Sans Unicode"/>
              </a:rPr>
              <a:t>5 </a:t>
            </a:r>
            <a:r>
              <a:rPr sz="1700" spc="-265" dirty="0">
                <a:latin typeface="Lucida Sans Unicode"/>
                <a:cs typeface="Lucida Sans Unicode"/>
              </a:rPr>
              <a:t>×</a:t>
            </a:r>
            <a:r>
              <a:rPr sz="1700" spc="-360" dirty="0">
                <a:latin typeface="Lucida Sans Unicode"/>
                <a:cs typeface="Lucida Sans Unicode"/>
              </a:rPr>
              <a:t> </a:t>
            </a:r>
            <a:r>
              <a:rPr sz="1700" spc="-110" dirty="0">
                <a:latin typeface="Lucida Sans Unicode"/>
                <a:cs typeface="Lucida Sans Unicode"/>
              </a:rPr>
              <a:t>4)</a:t>
            </a:r>
            <a:endParaRPr sz="1700" dirty="0">
              <a:latin typeface="Lucida Sans Unicode"/>
              <a:cs typeface="Lucida Sans Unicode"/>
            </a:endParaRPr>
          </a:p>
          <a:p>
            <a:pPr marL="5752465">
              <a:lnSpc>
                <a:spcPct val="100000"/>
              </a:lnSpc>
              <a:spcBef>
                <a:spcPts val="260"/>
              </a:spcBef>
            </a:pPr>
            <a:r>
              <a:rPr sz="1700" spc="-105" dirty="0">
                <a:latin typeface="Lucida Sans Unicode"/>
                <a:cs typeface="Lucida Sans Unicode"/>
              </a:rPr>
              <a:t>+</a:t>
            </a:r>
            <a:r>
              <a:rPr lang="en-US" sz="1700" spc="-105" dirty="0">
                <a:latin typeface="Lucida Sans Unicode"/>
                <a:cs typeface="Lucida Sans Unicode"/>
              </a:rPr>
              <a:t> </a:t>
            </a:r>
            <a:r>
              <a:rPr sz="1700" spc="-105" dirty="0">
                <a:latin typeface="Lucida Sans Unicode"/>
                <a:cs typeface="Lucida Sans Unicode"/>
              </a:rPr>
              <a:t>(0 </a:t>
            </a:r>
            <a:r>
              <a:rPr sz="1700" spc="-265" dirty="0">
                <a:latin typeface="Lucida Sans Unicode"/>
                <a:cs typeface="Lucida Sans Unicode"/>
              </a:rPr>
              <a:t>× </a:t>
            </a:r>
            <a:r>
              <a:rPr sz="1700" spc="-225" dirty="0">
                <a:latin typeface="Lucida Sans Unicode"/>
                <a:cs typeface="Lucida Sans Unicode"/>
              </a:rPr>
              <a:t>0 </a:t>
            </a:r>
            <a:r>
              <a:rPr sz="1700" spc="-190" dirty="0">
                <a:latin typeface="Lucida Sans Unicode"/>
                <a:cs typeface="Lucida Sans Unicode"/>
              </a:rPr>
              <a:t>+ </a:t>
            </a:r>
            <a:r>
              <a:rPr sz="1700" spc="-225" dirty="0">
                <a:latin typeface="Lucida Sans Unicode"/>
                <a:cs typeface="Lucida Sans Unicode"/>
              </a:rPr>
              <a:t>1 </a:t>
            </a:r>
            <a:r>
              <a:rPr sz="1700" spc="-265" dirty="0">
                <a:latin typeface="Lucida Sans Unicode"/>
                <a:cs typeface="Lucida Sans Unicode"/>
              </a:rPr>
              <a:t>× </a:t>
            </a:r>
            <a:r>
              <a:rPr sz="1700" spc="-225" dirty="0">
                <a:latin typeface="Lucida Sans Unicode"/>
                <a:cs typeface="Lucida Sans Unicode"/>
              </a:rPr>
              <a:t>1 </a:t>
            </a:r>
            <a:r>
              <a:rPr sz="1700" spc="-190" dirty="0">
                <a:latin typeface="Lucida Sans Unicode"/>
                <a:cs typeface="Lucida Sans Unicode"/>
              </a:rPr>
              <a:t>+ </a:t>
            </a:r>
            <a:r>
              <a:rPr sz="1700" spc="-225" dirty="0">
                <a:latin typeface="Lucida Sans Unicode"/>
                <a:cs typeface="Lucida Sans Unicode"/>
              </a:rPr>
              <a:t>3 </a:t>
            </a:r>
            <a:r>
              <a:rPr sz="1700" spc="-265" dirty="0">
                <a:latin typeface="Lucida Sans Unicode"/>
                <a:cs typeface="Lucida Sans Unicode"/>
              </a:rPr>
              <a:t>× </a:t>
            </a:r>
            <a:r>
              <a:rPr sz="1700" spc="-225" dirty="0">
                <a:latin typeface="Lucida Sans Unicode"/>
                <a:cs typeface="Lucida Sans Unicode"/>
              </a:rPr>
              <a:t>2 </a:t>
            </a:r>
            <a:r>
              <a:rPr sz="1700" spc="-190" dirty="0">
                <a:latin typeface="Lucida Sans Unicode"/>
                <a:cs typeface="Lucida Sans Unicode"/>
              </a:rPr>
              <a:t>+ </a:t>
            </a:r>
            <a:r>
              <a:rPr sz="1700" spc="-225" dirty="0">
                <a:latin typeface="Lucida Sans Unicode"/>
                <a:cs typeface="Lucida Sans Unicode"/>
              </a:rPr>
              <a:t>4 </a:t>
            </a:r>
            <a:r>
              <a:rPr sz="1700" spc="-265" dirty="0">
                <a:latin typeface="Lucida Sans Unicode"/>
                <a:cs typeface="Lucida Sans Unicode"/>
              </a:rPr>
              <a:t>×</a:t>
            </a:r>
            <a:r>
              <a:rPr sz="1700" spc="-380" dirty="0">
                <a:latin typeface="Lucida Sans Unicode"/>
                <a:cs typeface="Lucida Sans Unicode"/>
              </a:rPr>
              <a:t> </a:t>
            </a:r>
            <a:r>
              <a:rPr sz="1700" spc="-110" dirty="0">
                <a:latin typeface="Lucida Sans Unicode"/>
                <a:cs typeface="Lucida Sans Unicode"/>
              </a:rPr>
              <a:t>3)</a:t>
            </a:r>
            <a:endParaRPr sz="1700" dirty="0">
              <a:latin typeface="Lucida Sans Unicode"/>
              <a:cs typeface="Lucida Sans Unicode"/>
            </a:endParaRPr>
          </a:p>
          <a:p>
            <a:pPr marL="5812155">
              <a:lnSpc>
                <a:spcPct val="100000"/>
              </a:lnSpc>
              <a:spcBef>
                <a:spcPts val="280"/>
              </a:spcBef>
            </a:pPr>
            <a:r>
              <a:rPr sz="1700" spc="-190" dirty="0">
                <a:latin typeface="Lucida Sans Unicode"/>
                <a:cs typeface="Lucida Sans Unicode"/>
              </a:rPr>
              <a:t>=</a:t>
            </a:r>
            <a:r>
              <a:rPr sz="1700" spc="-75" dirty="0">
                <a:latin typeface="Lucida Sans Unicode"/>
                <a:cs typeface="Lucida Sans Unicode"/>
              </a:rPr>
              <a:t> </a:t>
            </a:r>
            <a:r>
              <a:rPr sz="1700" spc="-225" dirty="0">
                <a:latin typeface="Lucida Sans Unicode"/>
                <a:cs typeface="Lucida Sans Unicode"/>
              </a:rPr>
              <a:t>56</a:t>
            </a:r>
            <a:endParaRPr sz="1700" dirty="0">
              <a:latin typeface="Lucida Sans Unicode"/>
              <a:cs typeface="Lucida Sans Unicode"/>
            </a:endParaRPr>
          </a:p>
        </p:txBody>
      </p:sp>
      <p:sp>
        <p:nvSpPr>
          <p:cNvPr id="6" name="object 14"/>
          <p:cNvSpPr txBox="1">
            <a:spLocks/>
          </p:cNvSpPr>
          <p:nvPr/>
        </p:nvSpPr>
        <p:spPr>
          <a:xfrm>
            <a:off x="152400" y="4894257"/>
            <a:ext cx="5029200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535"/>
              </a:lnSpc>
            </a:pPr>
            <a:r>
              <a:rPr lang="en-US" spc="-5" dirty="0"/>
              <a:t>Slide credit: </a:t>
            </a:r>
            <a:r>
              <a:rPr lang="en-US" dirty="0"/>
              <a:t>Alex Smola and Mu Li (Berkley)</a:t>
            </a:r>
            <a:endParaRPr lang="en-US" spc="-5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標題 1">
            <a:extLst>
              <a:ext uri="{FF2B5EF4-FFF2-40B4-BE49-F238E27FC236}">
                <a16:creationId xmlns:a16="http://schemas.microsoft.com/office/drawing/2014/main" id="{DEEB5ED1-D91E-24AC-7963-523F46E9D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732" y="106210"/>
            <a:ext cx="7377112" cy="1231106"/>
          </a:xfrm>
        </p:spPr>
        <p:txBody>
          <a:bodyPr/>
          <a:lstStyle/>
          <a:p>
            <a:r>
              <a:rPr lang="en-US" altLang="zh-TW" dirty="0">
                <a:ea typeface="ＭＳ Ｐゴシック" panose="020B0600070205080204" pitchFamily="34" charset="-128"/>
              </a:rPr>
              <a:t>Color image: RGB 3 channels</a:t>
            </a:r>
            <a:endParaRPr lang="zh-TW" altLang="en-US" dirty="0">
              <a:ea typeface="ＭＳ Ｐゴシック" panose="020B0600070205080204" pitchFamily="34" charset="-128"/>
            </a:endParaRPr>
          </a:p>
        </p:txBody>
      </p:sp>
      <p:graphicFrame>
        <p:nvGraphicFramePr>
          <p:cNvPr id="6" name="內容版面配置區 3">
            <a:extLst>
              <a:ext uri="{FF2B5EF4-FFF2-40B4-BE49-F238E27FC236}">
                <a16:creationId xmlns:a16="http://schemas.microsoft.com/office/drawing/2014/main" id="{40AB12DC-F406-6662-E07F-5F66E1650365}"/>
              </a:ext>
            </a:extLst>
          </p:cNvPr>
          <p:cNvGraphicFramePr>
            <a:graphicFrameLocks/>
          </p:cNvGraphicFramePr>
          <p:nvPr/>
        </p:nvGraphicFramePr>
        <p:xfrm>
          <a:off x="4858941" y="2581275"/>
          <a:ext cx="2155032" cy="2057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9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91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91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91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91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內容版面配置區 3">
            <a:extLst>
              <a:ext uri="{FF2B5EF4-FFF2-40B4-BE49-F238E27FC236}">
                <a16:creationId xmlns:a16="http://schemas.microsoft.com/office/drawing/2014/main" id="{D026B4DD-9465-318A-CC8C-28D8FBC54472}"/>
              </a:ext>
            </a:extLst>
          </p:cNvPr>
          <p:cNvGraphicFramePr>
            <a:graphicFrameLocks/>
          </p:cNvGraphicFramePr>
          <p:nvPr/>
        </p:nvGraphicFramePr>
        <p:xfrm>
          <a:off x="4981575" y="2736056"/>
          <a:ext cx="2155032" cy="2057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9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91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91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91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91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內容版面配置區 3">
            <a:extLst>
              <a:ext uri="{FF2B5EF4-FFF2-40B4-BE49-F238E27FC236}">
                <a16:creationId xmlns:a16="http://schemas.microsoft.com/office/drawing/2014/main" id="{A4947A8F-3D58-6928-757A-62A27439AA0C}"/>
              </a:ext>
            </a:extLst>
          </p:cNvPr>
          <p:cNvGraphicFramePr>
            <a:graphicFrameLocks/>
          </p:cNvGraphicFramePr>
          <p:nvPr/>
        </p:nvGraphicFramePr>
        <p:xfrm>
          <a:off x="5136356" y="2887266"/>
          <a:ext cx="2155032" cy="2057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9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91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91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08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75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0AE55BDA-BCB8-3D3C-3E35-0662DDC969D1}"/>
              </a:ext>
            </a:extLst>
          </p:cNvPr>
          <p:cNvGraphicFramePr>
            <a:graphicFrameLocks noGrp="1"/>
          </p:cNvGraphicFramePr>
          <p:nvPr/>
        </p:nvGraphicFramePr>
        <p:xfrm>
          <a:off x="3368279" y="1210866"/>
          <a:ext cx="1216818" cy="10287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5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5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257C70AE-772A-2BD7-65DF-CC001A1EE0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0581" y="1756172"/>
            <a:ext cx="10858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1800"/>
              <a:t>Filter 1</a:t>
            </a:r>
            <a:endParaRPr lang="zh-TW" altLang="en-US" sz="1800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0DF71432-6111-5E4B-302D-EC956D1A6F18}"/>
              </a:ext>
            </a:extLst>
          </p:cNvPr>
          <p:cNvGraphicFramePr>
            <a:graphicFrameLocks noGrp="1"/>
          </p:cNvGraphicFramePr>
          <p:nvPr/>
        </p:nvGraphicFramePr>
        <p:xfrm>
          <a:off x="5622131" y="1179910"/>
          <a:ext cx="1216818" cy="10287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5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5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53B2EB73-90BF-C5AA-91E1-80ED6A1CDB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3244" y="1726406"/>
            <a:ext cx="10870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1800"/>
              <a:t>Filter 2</a:t>
            </a:r>
            <a:endParaRPr lang="zh-TW" altLang="en-US" sz="1800"/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BA180819-17FF-CE5E-7B69-7C8B58E2A853}"/>
              </a:ext>
            </a:extLst>
          </p:cNvPr>
          <p:cNvGraphicFramePr>
            <a:graphicFrameLocks noGrp="1"/>
          </p:cNvGraphicFramePr>
          <p:nvPr/>
        </p:nvGraphicFramePr>
        <p:xfrm>
          <a:off x="3482579" y="1325166"/>
          <a:ext cx="1216818" cy="10287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5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5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896C5FF3-5677-F5E7-73C3-9CE72034DC53}"/>
              </a:ext>
            </a:extLst>
          </p:cNvPr>
          <p:cNvGraphicFramePr>
            <a:graphicFrameLocks noGrp="1"/>
          </p:cNvGraphicFramePr>
          <p:nvPr/>
        </p:nvGraphicFramePr>
        <p:xfrm>
          <a:off x="3596879" y="1412081"/>
          <a:ext cx="1216818" cy="10287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5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5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85A394F1-CBC8-50CE-02A3-BBE3532802ED}"/>
              </a:ext>
            </a:extLst>
          </p:cNvPr>
          <p:cNvGraphicFramePr>
            <a:graphicFrameLocks noGrp="1"/>
          </p:cNvGraphicFramePr>
          <p:nvPr/>
        </p:nvGraphicFramePr>
        <p:xfrm>
          <a:off x="5736431" y="1281113"/>
          <a:ext cx="1216818" cy="10287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5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5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C9DF82A7-64C5-8C82-7BC0-9AF87B110266}"/>
              </a:ext>
            </a:extLst>
          </p:cNvPr>
          <p:cNvGraphicFramePr>
            <a:graphicFrameLocks noGrp="1"/>
          </p:cNvGraphicFramePr>
          <p:nvPr/>
        </p:nvGraphicFramePr>
        <p:xfrm>
          <a:off x="5850731" y="1395413"/>
          <a:ext cx="1216818" cy="10287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5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5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向右箭號 4">
            <a:extLst>
              <a:ext uri="{FF2B5EF4-FFF2-40B4-BE49-F238E27FC236}">
                <a16:creationId xmlns:a16="http://schemas.microsoft.com/office/drawing/2014/main" id="{FF25CBBD-7385-1DD0-FACB-07E7D15051D9}"/>
              </a:ext>
            </a:extLst>
          </p:cNvPr>
          <p:cNvSpPr/>
          <p:nvPr/>
        </p:nvSpPr>
        <p:spPr>
          <a:xfrm>
            <a:off x="4364831" y="3284935"/>
            <a:ext cx="381000" cy="6512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01BF5EDE-56A7-7E6C-E0BF-4264EBF3338D}"/>
              </a:ext>
            </a:extLst>
          </p:cNvPr>
          <p:cNvGrpSpPr>
            <a:grpSpLocks/>
          </p:cNvGrpSpPr>
          <p:nvPr/>
        </p:nvGrpSpPr>
        <p:grpSpPr bwMode="auto">
          <a:xfrm>
            <a:off x="1408510" y="2294335"/>
            <a:ext cx="2945606" cy="2722959"/>
            <a:chOff x="353684" y="3059766"/>
            <a:chExt cx="3927508" cy="3629534"/>
          </a:xfrm>
        </p:grpSpPr>
        <p:pic>
          <p:nvPicPr>
            <p:cNvPr id="23819" name="圖片 3">
              <a:extLst>
                <a:ext uri="{FF2B5EF4-FFF2-40B4-BE49-F238E27FC236}">
                  <a16:creationId xmlns:a16="http://schemas.microsoft.com/office/drawing/2014/main" id="{43F6BC7B-AE40-71A5-50DE-B15352153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122" y="3442427"/>
              <a:ext cx="3907070" cy="3246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820" name="文字方塊 16">
              <a:extLst>
                <a:ext uri="{FF2B5EF4-FFF2-40B4-BE49-F238E27FC236}">
                  <a16:creationId xmlns:a16="http://schemas.microsoft.com/office/drawing/2014/main" id="{402C01EC-723C-A6DC-2804-7BC64F6D3E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684" y="3059766"/>
              <a:ext cx="1997613" cy="492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TW" sz="1800"/>
                <a:t>Color image</a:t>
              </a:r>
              <a:endParaRPr lang="zh-TW" altLang="en-US" sz="18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5548CE01-1B00-EDAF-CDF4-03FDD4D123DC}"/>
              </a:ext>
            </a:extLst>
          </p:cNvPr>
          <p:cNvGraphicFramePr>
            <a:graphicFrameLocks/>
          </p:cNvGraphicFramePr>
          <p:nvPr/>
        </p:nvGraphicFramePr>
        <p:xfrm>
          <a:off x="2231231" y="966788"/>
          <a:ext cx="1353738" cy="12930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6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6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6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56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56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56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550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43072" marR="43072" marT="21551" marB="215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0</a:t>
                      </a:r>
                      <a:endParaRPr lang="zh-TW" altLang="en-US" sz="1100" dirty="0"/>
                    </a:p>
                  </a:txBody>
                  <a:tcPr marL="43072" marR="43072" marT="21551" marB="215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0</a:t>
                      </a:r>
                      <a:endParaRPr lang="zh-TW" altLang="en-US" sz="1100" dirty="0"/>
                    </a:p>
                  </a:txBody>
                  <a:tcPr marL="43072" marR="43072" marT="21551" marB="215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0</a:t>
                      </a:r>
                      <a:endParaRPr lang="zh-TW" altLang="en-US" sz="1100" dirty="0"/>
                    </a:p>
                  </a:txBody>
                  <a:tcPr marL="43072" marR="43072" marT="21551" marB="215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0</a:t>
                      </a:r>
                      <a:endParaRPr lang="zh-TW" altLang="en-US" sz="1100" dirty="0"/>
                    </a:p>
                  </a:txBody>
                  <a:tcPr marL="43072" marR="43072" marT="21551" marB="215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rgbClr val="0000FF"/>
                        </a:solidFill>
                      </a:endParaRPr>
                    </a:p>
                  </a:txBody>
                  <a:tcPr marL="43072" marR="43072" marT="21551" marB="2155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50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0</a:t>
                      </a:r>
                      <a:endParaRPr lang="zh-TW" altLang="en-US" sz="1100" dirty="0"/>
                    </a:p>
                  </a:txBody>
                  <a:tcPr marL="43072" marR="43072" marT="21551" marB="215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rgbClr val="0000FF"/>
                        </a:solidFill>
                      </a:endParaRPr>
                    </a:p>
                  </a:txBody>
                  <a:tcPr marL="43072" marR="43072" marT="21551" marB="215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0</a:t>
                      </a:r>
                      <a:endParaRPr lang="zh-TW" altLang="en-US" sz="1100" dirty="0"/>
                    </a:p>
                  </a:txBody>
                  <a:tcPr marL="43072" marR="43072" marT="21551" marB="215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0</a:t>
                      </a:r>
                      <a:endParaRPr lang="zh-TW" altLang="en-US" sz="1100" dirty="0"/>
                    </a:p>
                  </a:txBody>
                  <a:tcPr marL="43072" marR="43072" marT="21551" marB="215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rgbClr val="0000FF"/>
                        </a:solidFill>
                      </a:endParaRPr>
                    </a:p>
                  </a:txBody>
                  <a:tcPr marL="43072" marR="43072" marT="21551" marB="215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0</a:t>
                      </a:r>
                      <a:endParaRPr lang="zh-TW" altLang="en-US" sz="1100" dirty="0"/>
                    </a:p>
                  </a:txBody>
                  <a:tcPr marL="43072" marR="43072" marT="21551" marB="2155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50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0</a:t>
                      </a:r>
                      <a:endParaRPr lang="zh-TW" altLang="en-US" sz="1100" dirty="0"/>
                    </a:p>
                  </a:txBody>
                  <a:tcPr marL="43072" marR="43072" marT="21551" marB="215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0</a:t>
                      </a:r>
                      <a:endParaRPr lang="zh-TW" altLang="en-US" sz="1100" dirty="0"/>
                    </a:p>
                  </a:txBody>
                  <a:tcPr marL="43072" marR="43072" marT="21551" marB="215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rgbClr val="0000FF"/>
                        </a:solidFill>
                      </a:endParaRPr>
                    </a:p>
                  </a:txBody>
                  <a:tcPr marL="43072" marR="43072" marT="21551" marB="215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rgbClr val="0000FF"/>
                        </a:solidFill>
                      </a:endParaRPr>
                    </a:p>
                  </a:txBody>
                  <a:tcPr marL="43072" marR="43072" marT="21551" marB="215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0</a:t>
                      </a:r>
                      <a:endParaRPr lang="zh-TW" altLang="en-US" sz="1100" dirty="0"/>
                    </a:p>
                  </a:txBody>
                  <a:tcPr marL="43072" marR="43072" marT="21551" marB="215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0</a:t>
                      </a:r>
                      <a:endParaRPr lang="zh-TW" altLang="en-US" sz="1100" dirty="0"/>
                    </a:p>
                  </a:txBody>
                  <a:tcPr marL="43072" marR="43072" marT="21551" marB="2155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50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rgbClr val="0000FF"/>
                        </a:solidFill>
                      </a:endParaRPr>
                    </a:p>
                  </a:txBody>
                  <a:tcPr marL="43072" marR="43072" marT="21551" marB="215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0</a:t>
                      </a:r>
                      <a:endParaRPr lang="zh-TW" altLang="en-US" sz="1100" dirty="0"/>
                    </a:p>
                  </a:txBody>
                  <a:tcPr marL="43072" marR="43072" marT="21551" marB="215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0</a:t>
                      </a:r>
                      <a:endParaRPr lang="zh-TW" altLang="en-US" sz="1100" dirty="0"/>
                    </a:p>
                  </a:txBody>
                  <a:tcPr marL="43072" marR="43072" marT="21551" marB="215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0</a:t>
                      </a:r>
                      <a:endParaRPr lang="zh-TW" altLang="en-US" sz="1100" dirty="0"/>
                    </a:p>
                  </a:txBody>
                  <a:tcPr marL="43072" marR="43072" marT="21551" marB="215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rgbClr val="0000FF"/>
                        </a:solidFill>
                      </a:endParaRPr>
                    </a:p>
                  </a:txBody>
                  <a:tcPr marL="43072" marR="43072" marT="21551" marB="215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0</a:t>
                      </a:r>
                      <a:endParaRPr lang="zh-TW" altLang="en-US" sz="1100" dirty="0"/>
                    </a:p>
                  </a:txBody>
                  <a:tcPr marL="43072" marR="43072" marT="21551" marB="2155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50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0</a:t>
                      </a:r>
                      <a:endParaRPr lang="zh-TW" altLang="en-US" sz="1100" dirty="0"/>
                    </a:p>
                  </a:txBody>
                  <a:tcPr marL="43072" marR="43072" marT="21551" marB="215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rgbClr val="0000FF"/>
                        </a:solidFill>
                      </a:endParaRPr>
                    </a:p>
                  </a:txBody>
                  <a:tcPr marL="43072" marR="43072" marT="21551" marB="215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0</a:t>
                      </a:r>
                      <a:endParaRPr lang="zh-TW" altLang="en-US" sz="1100" dirty="0"/>
                    </a:p>
                  </a:txBody>
                  <a:tcPr marL="43072" marR="43072" marT="21551" marB="215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0</a:t>
                      </a:r>
                      <a:endParaRPr lang="zh-TW" altLang="en-US" sz="1100" dirty="0"/>
                    </a:p>
                  </a:txBody>
                  <a:tcPr marL="43072" marR="43072" marT="21551" marB="215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rgbClr val="0000FF"/>
                        </a:solidFill>
                      </a:endParaRPr>
                    </a:p>
                  </a:txBody>
                  <a:tcPr marL="43072" marR="43072" marT="21551" marB="215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0</a:t>
                      </a:r>
                      <a:endParaRPr lang="zh-TW" altLang="en-US" sz="1100" dirty="0"/>
                    </a:p>
                  </a:txBody>
                  <a:tcPr marL="43072" marR="43072" marT="21551" marB="2155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50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0</a:t>
                      </a:r>
                      <a:endParaRPr lang="zh-TW" altLang="en-US" sz="1100" dirty="0"/>
                    </a:p>
                  </a:txBody>
                  <a:tcPr marL="43072" marR="43072" marT="21551" marB="215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0</a:t>
                      </a:r>
                      <a:endParaRPr lang="zh-TW" altLang="en-US" sz="1100" dirty="0"/>
                    </a:p>
                  </a:txBody>
                  <a:tcPr marL="43072" marR="43072" marT="21551" marB="215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rgbClr val="0000FF"/>
                        </a:solidFill>
                      </a:endParaRPr>
                    </a:p>
                  </a:txBody>
                  <a:tcPr marL="43072" marR="43072" marT="21551" marB="215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0</a:t>
                      </a:r>
                      <a:endParaRPr lang="zh-TW" altLang="en-US" sz="1100" dirty="0"/>
                    </a:p>
                  </a:txBody>
                  <a:tcPr marL="43072" marR="43072" marT="21551" marB="215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rgbClr val="0000FF"/>
                        </a:solidFill>
                      </a:endParaRPr>
                    </a:p>
                  </a:txBody>
                  <a:tcPr marL="43072" marR="43072" marT="21551" marB="215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0</a:t>
                      </a:r>
                      <a:endParaRPr lang="zh-TW" altLang="en-US" sz="1100" dirty="0"/>
                    </a:p>
                  </a:txBody>
                  <a:tcPr marL="43072" marR="43072" marT="21551" marB="2155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628" name="文字方塊 4">
            <a:extLst>
              <a:ext uri="{FF2B5EF4-FFF2-40B4-BE49-F238E27FC236}">
                <a16:creationId xmlns:a16="http://schemas.microsoft.com/office/drawing/2014/main" id="{AA33F94D-8494-B0B9-C705-0948B82D2C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0781" y="2259806"/>
            <a:ext cx="9346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1800"/>
              <a:t>image</a:t>
            </a:r>
            <a:endParaRPr lang="zh-TW" altLang="en-US" sz="1800"/>
          </a:p>
        </p:txBody>
      </p:sp>
      <p:pic>
        <p:nvPicPr>
          <p:cNvPr id="24629" name="圖片 5">
            <a:extLst>
              <a:ext uri="{FF2B5EF4-FFF2-40B4-BE49-F238E27FC236}">
                <a16:creationId xmlns:a16="http://schemas.microsoft.com/office/drawing/2014/main" id="{0BEA0C31-2D20-1CCC-CEE4-09785A1DE4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347" y="984647"/>
            <a:ext cx="1437084" cy="140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向右箭號 62">
            <a:extLst>
              <a:ext uri="{FF2B5EF4-FFF2-40B4-BE49-F238E27FC236}">
                <a16:creationId xmlns:a16="http://schemas.microsoft.com/office/drawing/2014/main" id="{FDBA0FDF-BCBF-4E1C-3B17-6CAA8B4375B4}"/>
              </a:ext>
            </a:extLst>
          </p:cNvPr>
          <p:cNvSpPr/>
          <p:nvPr/>
        </p:nvSpPr>
        <p:spPr>
          <a:xfrm>
            <a:off x="3898106" y="1613297"/>
            <a:ext cx="1410891" cy="5000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24631" name="文字方塊 7">
            <a:extLst>
              <a:ext uri="{FF2B5EF4-FFF2-40B4-BE49-F238E27FC236}">
                <a16:creationId xmlns:a16="http://schemas.microsoft.com/office/drawing/2014/main" id="{3219BA31-A37A-97F5-1B5C-5AEE9FD73A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2057400"/>
            <a:ext cx="15037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convolution</a:t>
            </a:r>
            <a:endParaRPr lang="zh-TW" altLang="en-US" sz="180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09ECAF6F-F2D6-00DB-9350-180C83027A08}"/>
              </a:ext>
            </a:extLst>
          </p:cNvPr>
          <p:cNvGraphicFramePr>
            <a:graphicFrameLocks noGrp="1"/>
          </p:cNvGraphicFramePr>
          <p:nvPr/>
        </p:nvGraphicFramePr>
        <p:xfrm>
          <a:off x="4582716" y="951310"/>
          <a:ext cx="722709" cy="625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0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359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-1</a:t>
                      </a:r>
                      <a:endParaRPr lang="zh-TW" altLang="en-US" sz="1100" dirty="0"/>
                    </a:p>
                  </a:txBody>
                  <a:tcPr marL="40739" marR="40739" marT="20360" marB="2036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1</a:t>
                      </a:r>
                      <a:endParaRPr lang="zh-TW" altLang="en-US" sz="1100" dirty="0"/>
                    </a:p>
                  </a:txBody>
                  <a:tcPr marL="40739" marR="40739" marT="20360" marB="2036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-1</a:t>
                      </a:r>
                      <a:endParaRPr lang="zh-TW" altLang="en-US" sz="1100" dirty="0"/>
                    </a:p>
                  </a:txBody>
                  <a:tcPr marL="40739" marR="40739" marT="20360" marB="2036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59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-1</a:t>
                      </a:r>
                      <a:endParaRPr lang="zh-TW" altLang="en-US" sz="1100" dirty="0"/>
                    </a:p>
                  </a:txBody>
                  <a:tcPr marL="40739" marR="40739" marT="20360" marB="2036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1</a:t>
                      </a:r>
                      <a:endParaRPr lang="zh-TW" altLang="en-US" sz="1100" dirty="0"/>
                    </a:p>
                  </a:txBody>
                  <a:tcPr marL="40739" marR="40739" marT="20360" marB="2036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-1</a:t>
                      </a:r>
                      <a:endParaRPr lang="zh-TW" altLang="en-US" sz="1100" dirty="0"/>
                    </a:p>
                  </a:txBody>
                  <a:tcPr marL="40739" marR="40739" marT="20360" marB="2036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59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-1</a:t>
                      </a:r>
                      <a:endParaRPr lang="zh-TW" altLang="en-US" sz="1100" dirty="0"/>
                    </a:p>
                  </a:txBody>
                  <a:tcPr marL="40739" marR="40739" marT="20360" marB="2036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1</a:t>
                      </a:r>
                      <a:endParaRPr lang="zh-TW" altLang="en-US" sz="1100" dirty="0"/>
                    </a:p>
                  </a:txBody>
                  <a:tcPr marL="40739" marR="40739" marT="20360" marB="2036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-1</a:t>
                      </a:r>
                      <a:endParaRPr lang="zh-TW" altLang="en-US" sz="1100" dirty="0"/>
                    </a:p>
                  </a:txBody>
                  <a:tcPr marL="40739" marR="40739" marT="20360" marB="2036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4BBA3FE-C4D1-B3C7-9AFF-638723B7E82F}"/>
              </a:ext>
            </a:extLst>
          </p:cNvPr>
          <p:cNvGraphicFramePr>
            <a:graphicFrameLocks noGrp="1"/>
          </p:cNvGraphicFramePr>
          <p:nvPr/>
        </p:nvGraphicFramePr>
        <p:xfrm>
          <a:off x="3770710" y="954882"/>
          <a:ext cx="710802" cy="6230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6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42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1</a:t>
                      </a:r>
                      <a:endParaRPr lang="zh-TW" altLang="en-US" sz="1100" dirty="0"/>
                    </a:p>
                  </a:txBody>
                  <a:tcPr marL="40068" marR="40068" marT="20026" marB="20026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-1</a:t>
                      </a:r>
                      <a:endParaRPr lang="zh-TW" altLang="en-US" sz="1100" dirty="0"/>
                    </a:p>
                  </a:txBody>
                  <a:tcPr marL="40068" marR="40068" marT="20026" marB="20026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-1</a:t>
                      </a:r>
                      <a:endParaRPr lang="zh-TW" altLang="en-US" sz="1100" dirty="0"/>
                    </a:p>
                  </a:txBody>
                  <a:tcPr marL="40068" marR="40068" marT="20026" marB="20026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42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-1</a:t>
                      </a:r>
                      <a:endParaRPr lang="zh-TW" altLang="en-US" sz="1100" dirty="0"/>
                    </a:p>
                  </a:txBody>
                  <a:tcPr marL="40068" marR="40068" marT="20026" marB="20026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1</a:t>
                      </a:r>
                      <a:endParaRPr lang="zh-TW" altLang="en-US" sz="1100" dirty="0"/>
                    </a:p>
                  </a:txBody>
                  <a:tcPr marL="40068" marR="40068" marT="20026" marB="20026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-1</a:t>
                      </a:r>
                      <a:endParaRPr lang="zh-TW" altLang="en-US" sz="1100" dirty="0"/>
                    </a:p>
                  </a:txBody>
                  <a:tcPr marL="40068" marR="40068" marT="20026" marB="20026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42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-1</a:t>
                      </a:r>
                      <a:endParaRPr lang="zh-TW" altLang="en-US" sz="1100" dirty="0"/>
                    </a:p>
                  </a:txBody>
                  <a:tcPr marL="40068" marR="40068" marT="20026" marB="20026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-1</a:t>
                      </a:r>
                      <a:endParaRPr lang="zh-TW" altLang="en-US" sz="1100" dirty="0"/>
                    </a:p>
                  </a:txBody>
                  <a:tcPr marL="40068" marR="40068" marT="20026" marB="20026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1</a:t>
                      </a:r>
                      <a:endParaRPr lang="zh-TW" altLang="en-US" sz="1100" dirty="0"/>
                    </a:p>
                  </a:txBody>
                  <a:tcPr marL="40068" marR="40068" marT="20026" marB="20026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矩形 11">
            <a:extLst>
              <a:ext uri="{FF2B5EF4-FFF2-40B4-BE49-F238E27FC236}">
                <a16:creationId xmlns:a16="http://schemas.microsoft.com/office/drawing/2014/main" id="{A2DE3C0A-0A4C-8A30-D33D-3A84C8458C82}"/>
              </a:ext>
            </a:extLst>
          </p:cNvPr>
          <p:cNvSpPr/>
          <p:nvPr/>
        </p:nvSpPr>
        <p:spPr>
          <a:xfrm>
            <a:off x="1924051" y="784622"/>
            <a:ext cx="5317331" cy="19526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6157AD17-81E1-0A1F-E50C-13B00ABA8A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7067" y="2924175"/>
            <a:ext cx="373856" cy="1968104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TW" altLang="en-US" sz="1350">
              <a:solidFill>
                <a:schemeClr val="dk1"/>
              </a:solidFill>
            </a:endParaRPr>
          </a:p>
        </p:txBody>
      </p:sp>
      <p:sp>
        <p:nvSpPr>
          <p:cNvPr id="13" name="矩形 40">
            <a:extLst>
              <a:ext uri="{FF2B5EF4-FFF2-40B4-BE49-F238E27FC236}">
                <a16:creationId xmlns:a16="http://schemas.microsoft.com/office/drawing/2014/main" id="{BDD88660-8CE0-537A-23FF-20D7E7F5C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8263" y="3462338"/>
            <a:ext cx="257175" cy="257175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 sz="1350">
              <a:solidFill>
                <a:schemeClr val="dk1"/>
              </a:solidFill>
            </a:endParaRPr>
          </a:p>
        </p:txBody>
      </p:sp>
      <p:sp>
        <p:nvSpPr>
          <p:cNvPr id="14" name="矩形 41">
            <a:extLst>
              <a:ext uri="{FF2B5EF4-FFF2-40B4-BE49-F238E27FC236}">
                <a16:creationId xmlns:a16="http://schemas.microsoft.com/office/drawing/2014/main" id="{3A422B07-879A-1283-9A32-EB363B2B9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3025" y="3033713"/>
            <a:ext cx="257175" cy="257175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 sz="1350">
              <a:solidFill>
                <a:schemeClr val="dk1"/>
              </a:solidFill>
            </a:endParaRPr>
          </a:p>
        </p:txBody>
      </p:sp>
      <p:graphicFrame>
        <p:nvGraphicFramePr>
          <p:cNvPr id="24672" name="Object 12">
            <a:extLst>
              <a:ext uri="{FF2B5EF4-FFF2-40B4-BE49-F238E27FC236}">
                <a16:creationId xmlns:a16="http://schemas.microsoft.com/office/drawing/2014/main" id="{9D0CD672-9D38-4ED6-54DE-41C2BEF7D25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62550" y="2962276"/>
          <a:ext cx="244079" cy="346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3" imgW="3505200" imgH="4978400" progId="Equation.3">
                  <p:embed/>
                </p:oleObj>
              </mc:Choice>
              <mc:Fallback>
                <p:oleObj name="方程式" r:id="rId3" imgW="3505200" imgH="4978400" progId="Equation.3">
                  <p:embed/>
                  <p:pic>
                    <p:nvPicPr>
                      <p:cNvPr id="24672" name="Object 12">
                        <a:extLst>
                          <a:ext uri="{FF2B5EF4-FFF2-40B4-BE49-F238E27FC236}">
                            <a16:creationId xmlns:a16="http://schemas.microsoft.com/office/drawing/2014/main" id="{9D0CD672-9D38-4ED6-54DE-41C2BEF7D25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2550" y="2962276"/>
                        <a:ext cx="244079" cy="3464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73" name="Object 12">
            <a:extLst>
              <a:ext uri="{FF2B5EF4-FFF2-40B4-BE49-F238E27FC236}">
                <a16:creationId xmlns:a16="http://schemas.microsoft.com/office/drawing/2014/main" id="{A349AD0A-8E33-AA4A-3FB5-490FB86DF3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66123" y="3400426"/>
          <a:ext cx="264319" cy="3464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5" imgW="3797300" imgH="4978400" progId="Equation.3">
                  <p:embed/>
                </p:oleObj>
              </mc:Choice>
              <mc:Fallback>
                <p:oleObj name="方程式" r:id="rId5" imgW="3797300" imgH="4978400" progId="Equation.3">
                  <p:embed/>
                  <p:pic>
                    <p:nvPicPr>
                      <p:cNvPr id="24673" name="Object 12">
                        <a:extLst>
                          <a:ext uri="{FF2B5EF4-FFF2-40B4-BE49-F238E27FC236}">
                            <a16:creationId xmlns:a16="http://schemas.microsoft.com/office/drawing/2014/main" id="{A349AD0A-8E33-AA4A-3FB5-490FB86DF31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6123" y="3400426"/>
                        <a:ext cx="264319" cy="3464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44">
            <a:extLst>
              <a:ext uri="{FF2B5EF4-FFF2-40B4-BE49-F238E27FC236}">
                <a16:creationId xmlns:a16="http://schemas.microsoft.com/office/drawing/2014/main" id="{D015075F-BAE1-B9A7-B0AA-EAA8D4BF2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2688" y="2902744"/>
            <a:ext cx="559594" cy="2007394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zh-TW" altLang="en-US" sz="1350">
              <a:solidFill>
                <a:schemeClr val="dk1"/>
              </a:solidFill>
            </a:endParaRPr>
          </a:p>
        </p:txBody>
      </p:sp>
      <p:sp>
        <p:nvSpPr>
          <p:cNvPr id="18" name="橢圓 45">
            <a:extLst>
              <a:ext uri="{FF2B5EF4-FFF2-40B4-BE49-F238E27FC236}">
                <a16:creationId xmlns:a16="http://schemas.microsoft.com/office/drawing/2014/main" id="{FADCCA90-127B-6740-7D09-5D76D5A506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3651" y="2914651"/>
            <a:ext cx="431006" cy="431006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 sz="1350">
              <a:solidFill>
                <a:schemeClr val="dk1"/>
              </a:solidFill>
            </a:endParaRPr>
          </a:p>
        </p:txBody>
      </p:sp>
      <p:sp>
        <p:nvSpPr>
          <p:cNvPr id="19" name="橢圓 46">
            <a:extLst>
              <a:ext uri="{FF2B5EF4-FFF2-40B4-BE49-F238E27FC236}">
                <a16:creationId xmlns:a16="http://schemas.microsoft.com/office/drawing/2014/main" id="{043EDA21-DB50-1E0F-B07C-AE61365E3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698" y="3495675"/>
            <a:ext cx="429815" cy="429816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 sz="1350">
              <a:solidFill>
                <a:schemeClr val="dk1"/>
              </a:solidFill>
            </a:endParaRPr>
          </a:p>
        </p:txBody>
      </p:sp>
      <p:sp>
        <p:nvSpPr>
          <p:cNvPr id="20" name="橢圓 47">
            <a:extLst>
              <a:ext uri="{FF2B5EF4-FFF2-40B4-BE49-F238E27FC236}">
                <a16:creationId xmlns:a16="http://schemas.microsoft.com/office/drawing/2014/main" id="{569A0E2A-F545-F5F7-E723-88DC84687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8173" y="4416029"/>
            <a:ext cx="431006" cy="431006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 sz="1350">
              <a:solidFill>
                <a:schemeClr val="dk1"/>
              </a:solidFill>
            </a:endParaRPr>
          </a:p>
        </p:txBody>
      </p:sp>
      <p:sp>
        <p:nvSpPr>
          <p:cNvPr id="24678" name="文字方塊 48">
            <a:extLst>
              <a:ext uri="{FF2B5EF4-FFF2-40B4-BE49-F238E27FC236}">
                <a16:creationId xmlns:a16="http://schemas.microsoft.com/office/drawing/2014/main" id="{7FB1BCAD-5BAD-4271-11D3-150BE274D3A3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6326982" y="3809761"/>
            <a:ext cx="57626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100"/>
              <a:t>……</a:t>
            </a:r>
            <a:endParaRPr lang="zh-TW" altLang="en-US" sz="2100"/>
          </a:p>
        </p:txBody>
      </p:sp>
      <p:sp>
        <p:nvSpPr>
          <p:cNvPr id="22" name="矩形 49">
            <a:extLst>
              <a:ext uri="{FF2B5EF4-FFF2-40B4-BE49-F238E27FC236}">
                <a16:creationId xmlns:a16="http://schemas.microsoft.com/office/drawing/2014/main" id="{CE8BED1E-0BEF-4250-FAB1-DAA682DFD2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5406" y="4510088"/>
            <a:ext cx="257175" cy="257175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TW" altLang="en-US" sz="1350">
              <a:solidFill>
                <a:schemeClr val="dk1"/>
              </a:solidFill>
            </a:endParaRPr>
          </a:p>
        </p:txBody>
      </p:sp>
      <p:graphicFrame>
        <p:nvGraphicFramePr>
          <p:cNvPr id="24680" name="Object 12">
            <a:extLst>
              <a:ext uri="{FF2B5EF4-FFF2-40B4-BE49-F238E27FC236}">
                <a16:creationId xmlns:a16="http://schemas.microsoft.com/office/drawing/2014/main" id="{DE5CECDD-238C-A4E6-8499-07C25CF736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32785" y="4438650"/>
          <a:ext cx="346472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方程式" r:id="rId7" imgW="4978400" imgH="5270500" progId="Equation.3">
                  <p:embed/>
                </p:oleObj>
              </mc:Choice>
              <mc:Fallback>
                <p:oleObj name="方程式" r:id="rId7" imgW="4978400" imgH="5270500" progId="Equation.3">
                  <p:embed/>
                  <p:pic>
                    <p:nvPicPr>
                      <p:cNvPr id="24680" name="Object 12">
                        <a:extLst>
                          <a:ext uri="{FF2B5EF4-FFF2-40B4-BE49-F238E27FC236}">
                            <a16:creationId xmlns:a16="http://schemas.microsoft.com/office/drawing/2014/main" id="{DE5CECDD-238C-A4E6-8499-07C25CF736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2785" y="4438650"/>
                        <a:ext cx="346472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81" name="文字方塊 51">
            <a:extLst>
              <a:ext uri="{FF2B5EF4-FFF2-40B4-BE49-F238E27FC236}">
                <a16:creationId xmlns:a16="http://schemas.microsoft.com/office/drawing/2014/main" id="{DA665A52-5809-5685-C43A-59A7128FA5CE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073849" y="3771661"/>
            <a:ext cx="57626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100"/>
              <a:t>……</a:t>
            </a:r>
            <a:endParaRPr lang="zh-TW" altLang="en-US" sz="2100"/>
          </a:p>
        </p:txBody>
      </p:sp>
      <p:cxnSp>
        <p:nvCxnSpPr>
          <p:cNvPr id="25" name="直線單箭頭接點 52">
            <a:extLst>
              <a:ext uri="{FF2B5EF4-FFF2-40B4-BE49-F238E27FC236}">
                <a16:creationId xmlns:a16="http://schemas.microsoft.com/office/drawing/2014/main" id="{FA01C619-157E-C1ED-2972-6F0C416EC688}"/>
              </a:ext>
            </a:extLst>
          </p:cNvPr>
          <p:cNvCxnSpPr>
            <a:endCxn id="18" idx="2"/>
          </p:cNvCxnSpPr>
          <p:nvPr/>
        </p:nvCxnSpPr>
        <p:spPr>
          <a:xfrm flipV="1">
            <a:off x="5414962" y="3130154"/>
            <a:ext cx="928688" cy="95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53">
            <a:extLst>
              <a:ext uri="{FF2B5EF4-FFF2-40B4-BE49-F238E27FC236}">
                <a16:creationId xmlns:a16="http://schemas.microsoft.com/office/drawing/2014/main" id="{D733B979-E7AB-905C-76DE-457E95A9D11B}"/>
              </a:ext>
            </a:extLst>
          </p:cNvPr>
          <p:cNvCxnSpPr>
            <a:stCxn id="14" idx="3"/>
            <a:endCxn id="19" idx="2"/>
          </p:cNvCxnSpPr>
          <p:nvPr/>
        </p:nvCxnSpPr>
        <p:spPr>
          <a:xfrm>
            <a:off x="5410201" y="3162300"/>
            <a:ext cx="927497" cy="54768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54">
            <a:extLst>
              <a:ext uri="{FF2B5EF4-FFF2-40B4-BE49-F238E27FC236}">
                <a16:creationId xmlns:a16="http://schemas.microsoft.com/office/drawing/2014/main" id="{8B52A8FB-1D73-9B5A-6DF0-8966321AAAD9}"/>
              </a:ext>
            </a:extLst>
          </p:cNvPr>
          <p:cNvCxnSpPr>
            <a:stCxn id="14" idx="3"/>
            <a:endCxn id="20" idx="2"/>
          </p:cNvCxnSpPr>
          <p:nvPr/>
        </p:nvCxnSpPr>
        <p:spPr>
          <a:xfrm>
            <a:off x="5410201" y="3162301"/>
            <a:ext cx="917972" cy="1469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55">
            <a:extLst>
              <a:ext uri="{FF2B5EF4-FFF2-40B4-BE49-F238E27FC236}">
                <a16:creationId xmlns:a16="http://schemas.microsoft.com/office/drawing/2014/main" id="{6FDCF7A8-1552-8D50-FBE0-A9668473F500}"/>
              </a:ext>
            </a:extLst>
          </p:cNvPr>
          <p:cNvCxnSpPr>
            <a:endCxn id="18" idx="2"/>
          </p:cNvCxnSpPr>
          <p:nvPr/>
        </p:nvCxnSpPr>
        <p:spPr>
          <a:xfrm flipV="1">
            <a:off x="5438775" y="3130154"/>
            <a:ext cx="904875" cy="4464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56">
            <a:extLst>
              <a:ext uri="{FF2B5EF4-FFF2-40B4-BE49-F238E27FC236}">
                <a16:creationId xmlns:a16="http://schemas.microsoft.com/office/drawing/2014/main" id="{7AA3699A-D6FC-F935-8701-BFB0C6873520}"/>
              </a:ext>
            </a:extLst>
          </p:cNvPr>
          <p:cNvCxnSpPr>
            <a:stCxn id="13" idx="3"/>
            <a:endCxn id="19" idx="2"/>
          </p:cNvCxnSpPr>
          <p:nvPr/>
        </p:nvCxnSpPr>
        <p:spPr>
          <a:xfrm>
            <a:off x="5405438" y="3590925"/>
            <a:ext cx="932260" cy="1190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57">
            <a:extLst>
              <a:ext uri="{FF2B5EF4-FFF2-40B4-BE49-F238E27FC236}">
                <a16:creationId xmlns:a16="http://schemas.microsoft.com/office/drawing/2014/main" id="{99DCFDF3-6FC8-894B-54D9-B89AFF8BC970}"/>
              </a:ext>
            </a:extLst>
          </p:cNvPr>
          <p:cNvCxnSpPr>
            <a:stCxn id="13" idx="3"/>
            <a:endCxn id="20" idx="2"/>
          </p:cNvCxnSpPr>
          <p:nvPr/>
        </p:nvCxnSpPr>
        <p:spPr>
          <a:xfrm>
            <a:off x="5405438" y="3590926"/>
            <a:ext cx="922735" cy="1040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58">
            <a:extLst>
              <a:ext uri="{FF2B5EF4-FFF2-40B4-BE49-F238E27FC236}">
                <a16:creationId xmlns:a16="http://schemas.microsoft.com/office/drawing/2014/main" id="{16E9CB68-38B0-126D-54C7-4410D8854890}"/>
              </a:ext>
            </a:extLst>
          </p:cNvPr>
          <p:cNvCxnSpPr>
            <a:endCxn id="18" idx="2"/>
          </p:cNvCxnSpPr>
          <p:nvPr/>
        </p:nvCxnSpPr>
        <p:spPr>
          <a:xfrm flipV="1">
            <a:off x="5487591" y="3130154"/>
            <a:ext cx="856059" cy="14954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59">
            <a:extLst>
              <a:ext uri="{FF2B5EF4-FFF2-40B4-BE49-F238E27FC236}">
                <a16:creationId xmlns:a16="http://schemas.microsoft.com/office/drawing/2014/main" id="{14B88E9F-769C-C89B-C952-D75BEE65090D}"/>
              </a:ext>
            </a:extLst>
          </p:cNvPr>
          <p:cNvCxnSpPr>
            <a:endCxn id="19" idx="2"/>
          </p:cNvCxnSpPr>
          <p:nvPr/>
        </p:nvCxnSpPr>
        <p:spPr>
          <a:xfrm flipV="1">
            <a:off x="5479256" y="3709988"/>
            <a:ext cx="858441" cy="9120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60">
            <a:extLst>
              <a:ext uri="{FF2B5EF4-FFF2-40B4-BE49-F238E27FC236}">
                <a16:creationId xmlns:a16="http://schemas.microsoft.com/office/drawing/2014/main" id="{6A4355ED-D5F6-9926-0E58-D9BA9CB376ED}"/>
              </a:ext>
            </a:extLst>
          </p:cNvPr>
          <p:cNvCxnSpPr>
            <a:endCxn id="20" idx="2"/>
          </p:cNvCxnSpPr>
          <p:nvPr/>
        </p:nvCxnSpPr>
        <p:spPr>
          <a:xfrm>
            <a:off x="5479256" y="4622006"/>
            <a:ext cx="848916" cy="95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內容版面配置區 3">
            <a:extLst>
              <a:ext uri="{FF2B5EF4-FFF2-40B4-BE49-F238E27FC236}">
                <a16:creationId xmlns:a16="http://schemas.microsoft.com/office/drawing/2014/main" id="{479CC232-3C7C-F615-E171-CFA23317FA45}"/>
              </a:ext>
            </a:extLst>
          </p:cNvPr>
          <p:cNvGraphicFramePr>
            <a:graphicFrameLocks/>
          </p:cNvGraphicFramePr>
          <p:nvPr/>
        </p:nvGraphicFramePr>
        <p:xfrm>
          <a:off x="3642122" y="3206353"/>
          <a:ext cx="1353738" cy="12918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6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6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6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56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56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56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530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43072" marR="43072" marT="21530" marB="215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0</a:t>
                      </a:r>
                      <a:endParaRPr lang="zh-TW" altLang="en-US" sz="1100" dirty="0"/>
                    </a:p>
                  </a:txBody>
                  <a:tcPr marL="43072" marR="43072" marT="21530" marB="215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0</a:t>
                      </a:r>
                      <a:endParaRPr lang="zh-TW" altLang="en-US" sz="1100" dirty="0"/>
                    </a:p>
                  </a:txBody>
                  <a:tcPr marL="43072" marR="43072" marT="21530" marB="215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0</a:t>
                      </a:r>
                      <a:endParaRPr lang="zh-TW" altLang="en-US" sz="1100" dirty="0"/>
                    </a:p>
                  </a:txBody>
                  <a:tcPr marL="43072" marR="43072" marT="21530" marB="215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0</a:t>
                      </a:r>
                      <a:endParaRPr lang="zh-TW" altLang="en-US" sz="1100" dirty="0"/>
                    </a:p>
                  </a:txBody>
                  <a:tcPr marL="43072" marR="43072" marT="21530" marB="215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rgbClr val="0000FF"/>
                        </a:solidFill>
                      </a:endParaRPr>
                    </a:p>
                  </a:txBody>
                  <a:tcPr marL="43072" marR="43072" marT="21530" marB="2153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30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0</a:t>
                      </a:r>
                      <a:endParaRPr lang="zh-TW" altLang="en-US" sz="1100" dirty="0"/>
                    </a:p>
                  </a:txBody>
                  <a:tcPr marL="43072" marR="43072" marT="21530" marB="215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rgbClr val="0000FF"/>
                        </a:solidFill>
                      </a:endParaRPr>
                    </a:p>
                  </a:txBody>
                  <a:tcPr marL="43072" marR="43072" marT="21530" marB="215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0</a:t>
                      </a:r>
                      <a:endParaRPr lang="zh-TW" altLang="en-US" sz="1100" dirty="0"/>
                    </a:p>
                  </a:txBody>
                  <a:tcPr marL="43072" marR="43072" marT="21530" marB="215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0</a:t>
                      </a:r>
                      <a:endParaRPr lang="zh-TW" altLang="en-US" sz="1100" dirty="0"/>
                    </a:p>
                  </a:txBody>
                  <a:tcPr marL="43072" marR="43072" marT="21530" marB="215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rgbClr val="0000FF"/>
                        </a:solidFill>
                      </a:endParaRPr>
                    </a:p>
                  </a:txBody>
                  <a:tcPr marL="43072" marR="43072" marT="21530" marB="215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0</a:t>
                      </a:r>
                      <a:endParaRPr lang="zh-TW" altLang="en-US" sz="1100" dirty="0"/>
                    </a:p>
                  </a:txBody>
                  <a:tcPr marL="43072" marR="43072" marT="21530" marB="2153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30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0</a:t>
                      </a:r>
                      <a:endParaRPr lang="zh-TW" altLang="en-US" sz="1100" dirty="0"/>
                    </a:p>
                  </a:txBody>
                  <a:tcPr marL="43072" marR="43072" marT="21530" marB="215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0</a:t>
                      </a:r>
                      <a:endParaRPr lang="zh-TW" altLang="en-US" sz="1100" dirty="0"/>
                    </a:p>
                  </a:txBody>
                  <a:tcPr marL="43072" marR="43072" marT="21530" marB="215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rgbClr val="0000FF"/>
                        </a:solidFill>
                      </a:endParaRPr>
                    </a:p>
                  </a:txBody>
                  <a:tcPr marL="43072" marR="43072" marT="21530" marB="215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rgbClr val="0000FF"/>
                        </a:solidFill>
                      </a:endParaRPr>
                    </a:p>
                  </a:txBody>
                  <a:tcPr marL="43072" marR="43072" marT="21530" marB="215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0</a:t>
                      </a:r>
                      <a:endParaRPr lang="zh-TW" altLang="en-US" sz="1100" dirty="0"/>
                    </a:p>
                  </a:txBody>
                  <a:tcPr marL="43072" marR="43072" marT="21530" marB="215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0</a:t>
                      </a:r>
                      <a:endParaRPr lang="zh-TW" altLang="en-US" sz="1100" dirty="0"/>
                    </a:p>
                  </a:txBody>
                  <a:tcPr marL="43072" marR="43072" marT="21530" marB="2153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30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rgbClr val="0000FF"/>
                        </a:solidFill>
                      </a:endParaRPr>
                    </a:p>
                  </a:txBody>
                  <a:tcPr marL="43072" marR="43072" marT="21530" marB="215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0</a:t>
                      </a:r>
                      <a:endParaRPr lang="zh-TW" altLang="en-US" sz="1100" dirty="0"/>
                    </a:p>
                  </a:txBody>
                  <a:tcPr marL="43072" marR="43072" marT="21530" marB="215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0</a:t>
                      </a:r>
                      <a:endParaRPr lang="zh-TW" altLang="en-US" sz="1100" dirty="0"/>
                    </a:p>
                  </a:txBody>
                  <a:tcPr marL="43072" marR="43072" marT="21530" marB="215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0</a:t>
                      </a:r>
                      <a:endParaRPr lang="zh-TW" altLang="en-US" sz="1100" dirty="0"/>
                    </a:p>
                  </a:txBody>
                  <a:tcPr marL="43072" marR="43072" marT="21530" marB="215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rgbClr val="0000FF"/>
                        </a:solidFill>
                      </a:endParaRPr>
                    </a:p>
                  </a:txBody>
                  <a:tcPr marL="43072" marR="43072" marT="21530" marB="215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0</a:t>
                      </a:r>
                      <a:endParaRPr lang="zh-TW" altLang="en-US" sz="1100" dirty="0"/>
                    </a:p>
                  </a:txBody>
                  <a:tcPr marL="43072" marR="43072" marT="21530" marB="2153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30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0</a:t>
                      </a:r>
                      <a:endParaRPr lang="zh-TW" altLang="en-US" sz="1100" dirty="0"/>
                    </a:p>
                  </a:txBody>
                  <a:tcPr marL="43072" marR="43072" marT="21530" marB="215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rgbClr val="0000FF"/>
                        </a:solidFill>
                      </a:endParaRPr>
                    </a:p>
                  </a:txBody>
                  <a:tcPr marL="43072" marR="43072" marT="21530" marB="215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0</a:t>
                      </a:r>
                      <a:endParaRPr lang="zh-TW" altLang="en-US" sz="1100" dirty="0"/>
                    </a:p>
                  </a:txBody>
                  <a:tcPr marL="43072" marR="43072" marT="21530" marB="215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0</a:t>
                      </a:r>
                      <a:endParaRPr lang="zh-TW" altLang="en-US" sz="1100" dirty="0"/>
                    </a:p>
                  </a:txBody>
                  <a:tcPr marL="43072" marR="43072" marT="21530" marB="215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rgbClr val="0000FF"/>
                        </a:solidFill>
                      </a:endParaRPr>
                    </a:p>
                  </a:txBody>
                  <a:tcPr marL="43072" marR="43072" marT="21530" marB="215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0</a:t>
                      </a:r>
                      <a:endParaRPr lang="zh-TW" altLang="en-US" sz="1100" dirty="0"/>
                    </a:p>
                  </a:txBody>
                  <a:tcPr marL="43072" marR="43072" marT="21530" marB="2153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30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0</a:t>
                      </a:r>
                      <a:endParaRPr lang="zh-TW" altLang="en-US" sz="1100" dirty="0"/>
                    </a:p>
                  </a:txBody>
                  <a:tcPr marL="43072" marR="43072" marT="21530" marB="215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0</a:t>
                      </a:r>
                      <a:endParaRPr lang="zh-TW" altLang="en-US" sz="1100" dirty="0"/>
                    </a:p>
                  </a:txBody>
                  <a:tcPr marL="43072" marR="43072" marT="21530" marB="215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rgbClr val="0000FF"/>
                        </a:solidFill>
                      </a:endParaRPr>
                    </a:p>
                  </a:txBody>
                  <a:tcPr marL="43072" marR="43072" marT="21530" marB="215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0</a:t>
                      </a:r>
                      <a:endParaRPr lang="zh-TW" altLang="en-US" sz="1100" dirty="0"/>
                    </a:p>
                  </a:txBody>
                  <a:tcPr marL="43072" marR="43072" marT="21530" marB="215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100" dirty="0">
                        <a:solidFill>
                          <a:srgbClr val="0000FF"/>
                        </a:solidFill>
                      </a:endParaRPr>
                    </a:p>
                  </a:txBody>
                  <a:tcPr marL="43072" marR="43072" marT="21530" marB="215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100" dirty="0"/>
                        <a:t>0</a:t>
                      </a:r>
                      <a:endParaRPr lang="zh-TW" altLang="en-US" sz="1100" dirty="0"/>
                    </a:p>
                  </a:txBody>
                  <a:tcPr marL="43072" marR="43072" marT="21530" marB="2153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742" name="矩形 68">
            <a:extLst>
              <a:ext uri="{FF2B5EF4-FFF2-40B4-BE49-F238E27FC236}">
                <a16:creationId xmlns:a16="http://schemas.microsoft.com/office/drawing/2014/main" id="{F671B648-A656-B19E-AB41-C83400F65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2316" y="113110"/>
            <a:ext cx="50343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b="1" i="1" u="sng"/>
              <a:t>Convolution v.s. Fully Connected</a:t>
            </a:r>
            <a:endParaRPr lang="zh-TW" altLang="en-US" b="1" i="1" u="sng"/>
          </a:p>
        </p:txBody>
      </p:sp>
      <p:sp>
        <p:nvSpPr>
          <p:cNvPr id="24743" name="文字方塊 69">
            <a:extLst>
              <a:ext uri="{FF2B5EF4-FFF2-40B4-BE49-F238E27FC236}">
                <a16:creationId xmlns:a16="http://schemas.microsoft.com/office/drawing/2014/main" id="{50BAD7C4-7DC0-1071-47A2-2F13515075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0281" y="3515916"/>
            <a:ext cx="145256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100"/>
              <a:t>Fully-connected</a:t>
            </a:r>
            <a:endParaRPr lang="zh-TW" altLang="en-US" sz="2100"/>
          </a:p>
        </p:txBody>
      </p:sp>
      <p:sp>
        <p:nvSpPr>
          <p:cNvPr id="37" name="矩形 71">
            <a:extLst>
              <a:ext uri="{FF2B5EF4-FFF2-40B4-BE49-F238E27FC236}">
                <a16:creationId xmlns:a16="http://schemas.microsoft.com/office/drawing/2014/main" id="{C7A86CF5-2145-0C40-C0F9-99FAAFDA080C}"/>
              </a:ext>
            </a:extLst>
          </p:cNvPr>
          <p:cNvSpPr/>
          <p:nvPr/>
        </p:nvSpPr>
        <p:spPr>
          <a:xfrm>
            <a:off x="6192442" y="2847975"/>
            <a:ext cx="686990" cy="206216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38" name="矩形 72">
            <a:extLst>
              <a:ext uri="{FF2B5EF4-FFF2-40B4-BE49-F238E27FC236}">
                <a16:creationId xmlns:a16="http://schemas.microsoft.com/office/drawing/2014/main" id="{725414CF-9D3D-61CD-9132-085214858B43}"/>
              </a:ext>
            </a:extLst>
          </p:cNvPr>
          <p:cNvSpPr/>
          <p:nvPr/>
        </p:nvSpPr>
        <p:spPr>
          <a:xfrm>
            <a:off x="5393531" y="925116"/>
            <a:ext cx="1563291" cy="154305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7D4852D7-2F0A-BA1F-79D6-5EAAF588050F}"/>
              </a:ext>
            </a:extLst>
          </p:cNvPr>
          <p:cNvGraphicFramePr>
            <a:graphicFrameLocks/>
          </p:cNvGraphicFramePr>
          <p:nvPr/>
        </p:nvGraphicFramePr>
        <p:xfrm>
          <a:off x="1443038" y="1387079"/>
          <a:ext cx="2155032" cy="2057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9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91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91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91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91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68566" marR="68566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566" marR="68566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566" marR="68566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566" marR="68566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566" marR="68566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566" marR="68566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566" marR="68566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566" marR="68566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566" marR="68566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566" marR="68566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566" marR="68566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566" marR="68566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5652" name="文字方塊 4">
            <a:extLst>
              <a:ext uri="{FF2B5EF4-FFF2-40B4-BE49-F238E27FC236}">
                <a16:creationId xmlns:a16="http://schemas.microsoft.com/office/drawing/2014/main" id="{C72F6E7F-D083-DAFB-33FA-14662DE1E1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4019" y="3480197"/>
            <a:ext cx="176093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1800"/>
              <a:t>6 x 6 image</a:t>
            </a:r>
            <a:endParaRPr lang="zh-TW" altLang="en-US" sz="180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F0E4B1D-C3F6-2B6D-D693-86932BA97A4A}"/>
              </a:ext>
            </a:extLst>
          </p:cNvPr>
          <p:cNvGraphicFramePr>
            <a:graphicFrameLocks noGrp="1"/>
          </p:cNvGraphicFramePr>
          <p:nvPr/>
        </p:nvGraphicFramePr>
        <p:xfrm>
          <a:off x="1443038" y="114300"/>
          <a:ext cx="1216818" cy="10287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5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5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598BDE67-B51A-2F9C-6F13-74A9B9E7F1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7697" y="177404"/>
            <a:ext cx="10858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1800"/>
              <a:t>Filter 1</a:t>
            </a:r>
            <a:endParaRPr lang="zh-TW" altLang="en-US" sz="18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3B3F09F-1722-FAA0-B3A4-FD131776E17B}"/>
              </a:ext>
            </a:extLst>
          </p:cNvPr>
          <p:cNvSpPr/>
          <p:nvPr/>
        </p:nvSpPr>
        <p:spPr>
          <a:xfrm>
            <a:off x="1443037" y="1387079"/>
            <a:ext cx="1063229" cy="10370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pic>
        <p:nvPicPr>
          <p:cNvPr id="9" name="圖片 31">
            <a:extLst>
              <a:ext uri="{FF2B5EF4-FFF2-40B4-BE49-F238E27FC236}">
                <a16:creationId xmlns:a16="http://schemas.microsoft.com/office/drawing/2014/main" id="{65639C44-C27B-555E-B612-10637276F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782" y="897732"/>
            <a:ext cx="1679972" cy="1670447"/>
          </a:xfrm>
          <a:prstGeom prst="rect">
            <a:avLst/>
          </a:prstGeom>
          <a:noFill/>
          <a:ln w="38100" cap="sq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單箭頭接點 33">
            <a:extLst>
              <a:ext uri="{FF2B5EF4-FFF2-40B4-BE49-F238E27FC236}">
                <a16:creationId xmlns:a16="http://schemas.microsoft.com/office/drawing/2014/main" id="{F4D41368-771B-D1EE-0C99-1ECD6B7A6667}"/>
              </a:ext>
            </a:extLst>
          </p:cNvPr>
          <p:cNvCxnSpPr/>
          <p:nvPr/>
        </p:nvCxnSpPr>
        <p:spPr>
          <a:xfrm>
            <a:off x="2659857" y="628650"/>
            <a:ext cx="645319" cy="4274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34">
            <a:extLst>
              <a:ext uri="{FF2B5EF4-FFF2-40B4-BE49-F238E27FC236}">
                <a16:creationId xmlns:a16="http://schemas.microsoft.com/office/drawing/2014/main" id="{9A430B52-446E-CFA3-16A7-4AEC0E18E94D}"/>
              </a:ext>
            </a:extLst>
          </p:cNvPr>
          <p:cNvCxnSpPr/>
          <p:nvPr/>
        </p:nvCxnSpPr>
        <p:spPr>
          <a:xfrm flipV="1">
            <a:off x="2522935" y="1178719"/>
            <a:ext cx="782240" cy="7239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37">
            <a:extLst>
              <a:ext uri="{FF2B5EF4-FFF2-40B4-BE49-F238E27FC236}">
                <a16:creationId xmlns:a16="http://schemas.microsoft.com/office/drawing/2014/main" id="{52B3F1E3-4C5B-B9C7-3F09-6BF4E09B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6844" y="36910"/>
            <a:ext cx="2905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1</a:t>
            </a:r>
            <a:endParaRPr lang="zh-TW" altLang="en-US" sz="1800"/>
          </a:p>
        </p:txBody>
      </p:sp>
      <p:sp>
        <p:nvSpPr>
          <p:cNvPr id="13" name="文字方塊 38">
            <a:extLst>
              <a:ext uri="{FF2B5EF4-FFF2-40B4-BE49-F238E27FC236}">
                <a16:creationId xmlns:a16="http://schemas.microsoft.com/office/drawing/2014/main" id="{DBEB800D-4ECF-A794-B779-E37E7DE55A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6844" y="383381"/>
            <a:ext cx="2905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2</a:t>
            </a:r>
            <a:endParaRPr lang="zh-TW" altLang="en-US" sz="1800"/>
          </a:p>
        </p:txBody>
      </p:sp>
      <p:sp>
        <p:nvSpPr>
          <p:cNvPr id="14" name="文字方塊 39">
            <a:extLst>
              <a:ext uri="{FF2B5EF4-FFF2-40B4-BE49-F238E27FC236}">
                <a16:creationId xmlns:a16="http://schemas.microsoft.com/office/drawing/2014/main" id="{E0582D9E-7661-CBE3-E683-5A17A5199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6844" y="720329"/>
            <a:ext cx="2905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3</a:t>
            </a:r>
            <a:endParaRPr lang="zh-TW" altLang="en-US" sz="1800"/>
          </a:p>
        </p:txBody>
      </p:sp>
      <p:sp>
        <p:nvSpPr>
          <p:cNvPr id="15" name="文字方塊 40">
            <a:extLst>
              <a:ext uri="{FF2B5EF4-FFF2-40B4-BE49-F238E27FC236}">
                <a16:creationId xmlns:a16="http://schemas.microsoft.com/office/drawing/2014/main" id="{6FAC2A82-D5B7-E7A6-3E5D-16AF2508C26A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124450" y="1346613"/>
            <a:ext cx="61555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100" b="1"/>
              <a:t>…</a:t>
            </a:r>
            <a:endParaRPr lang="zh-TW" altLang="en-US" sz="2100" b="1"/>
          </a:p>
        </p:txBody>
      </p:sp>
      <p:sp>
        <p:nvSpPr>
          <p:cNvPr id="17" name="文字方塊 42">
            <a:extLst>
              <a:ext uri="{FF2B5EF4-FFF2-40B4-BE49-F238E27FC236}">
                <a16:creationId xmlns:a16="http://schemas.microsoft.com/office/drawing/2014/main" id="{0ACB8429-6811-3C4B-5169-28F16C386D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8750" y="2026444"/>
            <a:ext cx="2905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8</a:t>
            </a:r>
            <a:endParaRPr lang="zh-TW" altLang="en-US" sz="1800"/>
          </a:p>
        </p:txBody>
      </p:sp>
      <p:sp>
        <p:nvSpPr>
          <p:cNvPr id="18" name="文字方塊 43">
            <a:extLst>
              <a:ext uri="{FF2B5EF4-FFF2-40B4-BE49-F238E27FC236}">
                <a16:creationId xmlns:a16="http://schemas.microsoft.com/office/drawing/2014/main" id="{602D765F-F0FD-4C64-BA9D-BBAE6AC067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8750" y="2363391"/>
            <a:ext cx="2905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9</a:t>
            </a:r>
            <a:endParaRPr lang="zh-TW" altLang="en-US" sz="1800"/>
          </a:p>
        </p:txBody>
      </p:sp>
      <p:sp>
        <p:nvSpPr>
          <p:cNvPr id="19" name="文字方塊 44">
            <a:extLst>
              <a:ext uri="{FF2B5EF4-FFF2-40B4-BE49-F238E27FC236}">
                <a16:creationId xmlns:a16="http://schemas.microsoft.com/office/drawing/2014/main" id="{CA76E437-CCE8-BA24-F4B0-223E10CEE302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228035" y="2979554"/>
            <a:ext cx="40481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100" b="1"/>
              <a:t>…</a:t>
            </a:r>
            <a:endParaRPr lang="zh-TW" altLang="en-US" sz="2100" b="1"/>
          </a:p>
        </p:txBody>
      </p:sp>
      <p:sp>
        <p:nvSpPr>
          <p:cNvPr id="20" name="文字方塊 45">
            <a:extLst>
              <a:ext uri="{FF2B5EF4-FFF2-40B4-BE49-F238E27FC236}">
                <a16:creationId xmlns:a16="http://schemas.microsoft.com/office/drawing/2014/main" id="{62397624-B6C5-D677-D10E-AE06B5535A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9688" y="3328988"/>
            <a:ext cx="6346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 dirty="0"/>
              <a:t>13</a:t>
            </a:r>
            <a:endParaRPr lang="zh-TW" altLang="en-US" sz="1800" dirty="0"/>
          </a:p>
        </p:txBody>
      </p:sp>
      <p:sp>
        <p:nvSpPr>
          <p:cNvPr id="21" name="文字方塊 46">
            <a:extLst>
              <a:ext uri="{FF2B5EF4-FFF2-40B4-BE49-F238E27FC236}">
                <a16:creationId xmlns:a16="http://schemas.microsoft.com/office/drawing/2014/main" id="{AE8ECA69-B105-4579-634F-9E3463338D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4925" y="3676650"/>
            <a:ext cx="5161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 dirty="0"/>
              <a:t>14</a:t>
            </a:r>
            <a:endParaRPr lang="zh-TW" altLang="en-US" sz="1800" dirty="0"/>
          </a:p>
        </p:txBody>
      </p:sp>
      <p:sp>
        <p:nvSpPr>
          <p:cNvPr id="22" name="文字方塊 47">
            <a:extLst>
              <a:ext uri="{FF2B5EF4-FFF2-40B4-BE49-F238E27FC236}">
                <a16:creationId xmlns:a16="http://schemas.microsoft.com/office/drawing/2014/main" id="{A33376A0-BF8C-8CD5-02D9-B27982C81B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4925" y="4035029"/>
            <a:ext cx="4476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15</a:t>
            </a:r>
            <a:endParaRPr lang="zh-TW" altLang="en-US" sz="1800"/>
          </a:p>
        </p:txBody>
      </p:sp>
      <p:sp>
        <p:nvSpPr>
          <p:cNvPr id="23" name="文字方塊 48">
            <a:extLst>
              <a:ext uri="{FF2B5EF4-FFF2-40B4-BE49-F238E27FC236}">
                <a16:creationId xmlns:a16="http://schemas.microsoft.com/office/drawing/2014/main" id="{7406B1AB-5133-B4A8-EB83-30FD3D24A24E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264349" y="4651787"/>
            <a:ext cx="31789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100" b="1"/>
              <a:t>…</a:t>
            </a:r>
            <a:endParaRPr lang="zh-TW" altLang="en-US" sz="2100" b="1"/>
          </a:p>
        </p:txBody>
      </p:sp>
      <p:sp>
        <p:nvSpPr>
          <p:cNvPr id="24" name="文字方塊 49">
            <a:extLst>
              <a:ext uri="{FF2B5EF4-FFF2-40B4-BE49-F238E27FC236}">
                <a16:creationId xmlns:a16="http://schemas.microsoft.com/office/drawing/2014/main" id="{E122972A-F1C4-BD75-82BF-3C8F5AC085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5037" y="3977878"/>
            <a:ext cx="1777604" cy="923330"/>
          </a:xfrm>
          <a:prstGeom prst="rect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dirty="0">
                <a:solidFill>
                  <a:schemeClr val="dk1"/>
                </a:solidFill>
              </a:rPr>
              <a:t>Only connect to 9 inputs, not fully connected</a:t>
            </a:r>
            <a:endParaRPr lang="zh-TW" altLang="en-US" dirty="0">
              <a:solidFill>
                <a:schemeClr val="dk1"/>
              </a:solidFill>
            </a:endParaRPr>
          </a:p>
        </p:txBody>
      </p:sp>
      <p:sp>
        <p:nvSpPr>
          <p:cNvPr id="25" name="文字方塊 50">
            <a:extLst>
              <a:ext uri="{FF2B5EF4-FFF2-40B4-BE49-F238E27FC236}">
                <a16:creationId xmlns:a16="http://schemas.microsoft.com/office/drawing/2014/main" id="{E809B70E-7196-BF3B-7389-01D507D9E6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3987" y="1056085"/>
            <a:ext cx="29170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4:</a:t>
            </a:r>
            <a:endParaRPr lang="zh-TW" altLang="en-US" sz="1800"/>
          </a:p>
        </p:txBody>
      </p:sp>
      <p:sp>
        <p:nvSpPr>
          <p:cNvPr id="26" name="文字方塊 51">
            <a:extLst>
              <a:ext uri="{FF2B5EF4-FFF2-40B4-BE49-F238E27FC236}">
                <a16:creationId xmlns:a16="http://schemas.microsoft.com/office/drawing/2014/main" id="{F2BB8303-1A0B-0AF5-F808-8C186DB1F2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4919" y="2671763"/>
            <a:ext cx="4798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zh-TW" sz="1800"/>
              <a:t>10:</a:t>
            </a:r>
            <a:endParaRPr lang="zh-TW" altLang="en-US" sz="1800"/>
          </a:p>
        </p:txBody>
      </p:sp>
      <p:sp>
        <p:nvSpPr>
          <p:cNvPr id="27" name="文字方塊 52">
            <a:extLst>
              <a:ext uri="{FF2B5EF4-FFF2-40B4-BE49-F238E27FC236}">
                <a16:creationId xmlns:a16="http://schemas.microsoft.com/office/drawing/2014/main" id="{6C9A71C0-311F-1324-C811-50DE33439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1354" y="4342210"/>
            <a:ext cx="4476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16</a:t>
            </a:r>
            <a:endParaRPr lang="zh-TW" altLang="en-US" sz="1800"/>
          </a:p>
        </p:txBody>
      </p:sp>
      <p:sp>
        <p:nvSpPr>
          <p:cNvPr id="28" name="矩形 54">
            <a:extLst>
              <a:ext uri="{FF2B5EF4-FFF2-40B4-BE49-F238E27FC236}">
                <a16:creationId xmlns:a16="http://schemas.microsoft.com/office/drawing/2014/main" id="{EDF9FEAB-D84B-C95F-FB68-7413B3AB0F39}"/>
              </a:ext>
            </a:extLst>
          </p:cNvPr>
          <p:cNvSpPr/>
          <p:nvPr/>
        </p:nvSpPr>
        <p:spPr>
          <a:xfrm>
            <a:off x="5559029" y="109538"/>
            <a:ext cx="202406" cy="202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9" name="矩形 55">
            <a:extLst>
              <a:ext uri="{FF2B5EF4-FFF2-40B4-BE49-F238E27FC236}">
                <a16:creationId xmlns:a16="http://schemas.microsoft.com/office/drawing/2014/main" id="{554DD8A2-68E7-BAF5-DD84-FC54752D16CE}"/>
              </a:ext>
            </a:extLst>
          </p:cNvPr>
          <p:cNvSpPr/>
          <p:nvPr/>
        </p:nvSpPr>
        <p:spPr>
          <a:xfrm>
            <a:off x="5559029" y="460773"/>
            <a:ext cx="202406" cy="202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30" name="矩形 56">
            <a:extLst>
              <a:ext uri="{FF2B5EF4-FFF2-40B4-BE49-F238E27FC236}">
                <a16:creationId xmlns:a16="http://schemas.microsoft.com/office/drawing/2014/main" id="{62CAA580-EDFB-3783-49A8-91C15029345F}"/>
              </a:ext>
            </a:extLst>
          </p:cNvPr>
          <p:cNvSpPr/>
          <p:nvPr/>
        </p:nvSpPr>
        <p:spPr>
          <a:xfrm>
            <a:off x="5559029" y="792957"/>
            <a:ext cx="202406" cy="202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31" name="矩形 57">
            <a:extLst>
              <a:ext uri="{FF2B5EF4-FFF2-40B4-BE49-F238E27FC236}">
                <a16:creationId xmlns:a16="http://schemas.microsoft.com/office/drawing/2014/main" id="{862C7290-D9BF-0F5B-3C9F-EA3CDA6F69BA}"/>
              </a:ext>
            </a:extLst>
          </p:cNvPr>
          <p:cNvSpPr/>
          <p:nvPr/>
        </p:nvSpPr>
        <p:spPr>
          <a:xfrm>
            <a:off x="5559029" y="1138238"/>
            <a:ext cx="202406" cy="203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32" name="矩形 58">
            <a:extLst>
              <a:ext uri="{FF2B5EF4-FFF2-40B4-BE49-F238E27FC236}">
                <a16:creationId xmlns:a16="http://schemas.microsoft.com/office/drawing/2014/main" id="{B32BE3C2-09DA-878A-96CC-B30E70E95829}"/>
              </a:ext>
            </a:extLst>
          </p:cNvPr>
          <p:cNvSpPr/>
          <p:nvPr/>
        </p:nvSpPr>
        <p:spPr>
          <a:xfrm>
            <a:off x="5559029" y="1766888"/>
            <a:ext cx="202406" cy="202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33" name="矩形 59">
            <a:extLst>
              <a:ext uri="{FF2B5EF4-FFF2-40B4-BE49-F238E27FC236}">
                <a16:creationId xmlns:a16="http://schemas.microsoft.com/office/drawing/2014/main" id="{14A4D28A-76E3-1D6D-ACDA-CA69B05F920F}"/>
              </a:ext>
            </a:extLst>
          </p:cNvPr>
          <p:cNvSpPr/>
          <p:nvPr/>
        </p:nvSpPr>
        <p:spPr>
          <a:xfrm>
            <a:off x="5559029" y="2119313"/>
            <a:ext cx="202406" cy="202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4" name="矩形 60">
            <a:extLst>
              <a:ext uri="{FF2B5EF4-FFF2-40B4-BE49-F238E27FC236}">
                <a16:creationId xmlns:a16="http://schemas.microsoft.com/office/drawing/2014/main" id="{BD7947F8-C96F-1579-A68B-08E3DE5BC4E9}"/>
              </a:ext>
            </a:extLst>
          </p:cNvPr>
          <p:cNvSpPr/>
          <p:nvPr/>
        </p:nvSpPr>
        <p:spPr>
          <a:xfrm>
            <a:off x="5559029" y="2450307"/>
            <a:ext cx="202406" cy="202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35" name="矩形 61">
            <a:extLst>
              <a:ext uri="{FF2B5EF4-FFF2-40B4-BE49-F238E27FC236}">
                <a16:creationId xmlns:a16="http://schemas.microsoft.com/office/drawing/2014/main" id="{7042B5E1-A092-8BEC-A5D2-C87BC3458CD9}"/>
              </a:ext>
            </a:extLst>
          </p:cNvPr>
          <p:cNvSpPr/>
          <p:nvPr/>
        </p:nvSpPr>
        <p:spPr>
          <a:xfrm>
            <a:off x="5559029" y="2796779"/>
            <a:ext cx="202406" cy="202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36" name="矩形 62">
            <a:extLst>
              <a:ext uri="{FF2B5EF4-FFF2-40B4-BE49-F238E27FC236}">
                <a16:creationId xmlns:a16="http://schemas.microsoft.com/office/drawing/2014/main" id="{23592C41-C537-7745-352F-56ADF541E8D0}"/>
              </a:ext>
            </a:extLst>
          </p:cNvPr>
          <p:cNvSpPr/>
          <p:nvPr/>
        </p:nvSpPr>
        <p:spPr>
          <a:xfrm>
            <a:off x="5559029" y="3389710"/>
            <a:ext cx="202406" cy="202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37" name="矩形 63">
            <a:extLst>
              <a:ext uri="{FF2B5EF4-FFF2-40B4-BE49-F238E27FC236}">
                <a16:creationId xmlns:a16="http://schemas.microsoft.com/office/drawing/2014/main" id="{1B86B127-A34E-A0F7-8942-F8F4560F820C}"/>
              </a:ext>
            </a:extLst>
          </p:cNvPr>
          <p:cNvSpPr/>
          <p:nvPr/>
        </p:nvSpPr>
        <p:spPr>
          <a:xfrm>
            <a:off x="5559029" y="3740944"/>
            <a:ext cx="202406" cy="202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38" name="矩形 64">
            <a:extLst>
              <a:ext uri="{FF2B5EF4-FFF2-40B4-BE49-F238E27FC236}">
                <a16:creationId xmlns:a16="http://schemas.microsoft.com/office/drawing/2014/main" id="{3C991524-B941-AC04-28DC-2DB79FB904D5}"/>
              </a:ext>
            </a:extLst>
          </p:cNvPr>
          <p:cNvSpPr/>
          <p:nvPr/>
        </p:nvSpPr>
        <p:spPr>
          <a:xfrm>
            <a:off x="5559029" y="4073129"/>
            <a:ext cx="202406" cy="202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9" name="矩形 65">
            <a:extLst>
              <a:ext uri="{FF2B5EF4-FFF2-40B4-BE49-F238E27FC236}">
                <a16:creationId xmlns:a16="http://schemas.microsoft.com/office/drawing/2014/main" id="{165FB226-7A72-D165-7BBA-39D4632039CC}"/>
              </a:ext>
            </a:extLst>
          </p:cNvPr>
          <p:cNvSpPr/>
          <p:nvPr/>
        </p:nvSpPr>
        <p:spPr>
          <a:xfrm>
            <a:off x="5559029" y="4419601"/>
            <a:ext cx="202406" cy="202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/>
              <a:t>1</a:t>
            </a:r>
            <a:endParaRPr lang="zh-TW" altLang="en-US" dirty="0"/>
          </a:p>
        </p:txBody>
      </p:sp>
      <p:cxnSp>
        <p:nvCxnSpPr>
          <p:cNvPr id="40" name="直線單箭頭接點 67">
            <a:extLst>
              <a:ext uri="{FF2B5EF4-FFF2-40B4-BE49-F238E27FC236}">
                <a16:creationId xmlns:a16="http://schemas.microsoft.com/office/drawing/2014/main" id="{F710EC18-6422-1FA8-61D8-92CCE9F8D92E}"/>
              </a:ext>
            </a:extLst>
          </p:cNvPr>
          <p:cNvCxnSpPr>
            <a:stCxn id="28" idx="3"/>
          </p:cNvCxnSpPr>
          <p:nvPr/>
        </p:nvCxnSpPr>
        <p:spPr>
          <a:xfrm>
            <a:off x="5761435" y="210741"/>
            <a:ext cx="1065609" cy="95726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68">
            <a:extLst>
              <a:ext uri="{FF2B5EF4-FFF2-40B4-BE49-F238E27FC236}">
                <a16:creationId xmlns:a16="http://schemas.microsoft.com/office/drawing/2014/main" id="{B4E271DD-2F6B-372B-0FFF-013112E46A41}"/>
              </a:ext>
            </a:extLst>
          </p:cNvPr>
          <p:cNvCxnSpPr>
            <a:stCxn id="29" idx="3"/>
          </p:cNvCxnSpPr>
          <p:nvPr/>
        </p:nvCxnSpPr>
        <p:spPr>
          <a:xfrm>
            <a:off x="5761435" y="561975"/>
            <a:ext cx="1065609" cy="6060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70">
            <a:extLst>
              <a:ext uri="{FF2B5EF4-FFF2-40B4-BE49-F238E27FC236}">
                <a16:creationId xmlns:a16="http://schemas.microsoft.com/office/drawing/2014/main" id="{3AC7252E-2E41-DB33-4DAF-32669A43884A}"/>
              </a:ext>
            </a:extLst>
          </p:cNvPr>
          <p:cNvCxnSpPr>
            <a:stCxn id="30" idx="3"/>
          </p:cNvCxnSpPr>
          <p:nvPr/>
        </p:nvCxnSpPr>
        <p:spPr>
          <a:xfrm>
            <a:off x="5761435" y="894160"/>
            <a:ext cx="1065609" cy="27384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78">
            <a:extLst>
              <a:ext uri="{FF2B5EF4-FFF2-40B4-BE49-F238E27FC236}">
                <a16:creationId xmlns:a16="http://schemas.microsoft.com/office/drawing/2014/main" id="{30B330B9-06E0-7A38-9EAF-B3416BFAB10D}"/>
              </a:ext>
            </a:extLst>
          </p:cNvPr>
          <p:cNvCxnSpPr/>
          <p:nvPr/>
        </p:nvCxnSpPr>
        <p:spPr>
          <a:xfrm flipV="1">
            <a:off x="5775722" y="1197769"/>
            <a:ext cx="1013222" cy="67032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79">
            <a:extLst>
              <a:ext uri="{FF2B5EF4-FFF2-40B4-BE49-F238E27FC236}">
                <a16:creationId xmlns:a16="http://schemas.microsoft.com/office/drawing/2014/main" id="{890D4F88-06A8-E061-E57F-6637306EB10D}"/>
              </a:ext>
            </a:extLst>
          </p:cNvPr>
          <p:cNvCxnSpPr>
            <a:endCxn id="49" idx="2"/>
          </p:cNvCxnSpPr>
          <p:nvPr/>
        </p:nvCxnSpPr>
        <p:spPr>
          <a:xfrm flipV="1">
            <a:off x="5775722" y="1152525"/>
            <a:ext cx="1028700" cy="106203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80">
            <a:extLst>
              <a:ext uri="{FF2B5EF4-FFF2-40B4-BE49-F238E27FC236}">
                <a16:creationId xmlns:a16="http://schemas.microsoft.com/office/drawing/2014/main" id="{D76D9E06-4C7B-4ED7-7904-C35DC17C2802}"/>
              </a:ext>
            </a:extLst>
          </p:cNvPr>
          <p:cNvCxnSpPr>
            <a:endCxn id="49" idx="2"/>
          </p:cNvCxnSpPr>
          <p:nvPr/>
        </p:nvCxnSpPr>
        <p:spPr>
          <a:xfrm flipV="1">
            <a:off x="5775722" y="1152525"/>
            <a:ext cx="1028700" cy="139779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81">
            <a:extLst>
              <a:ext uri="{FF2B5EF4-FFF2-40B4-BE49-F238E27FC236}">
                <a16:creationId xmlns:a16="http://schemas.microsoft.com/office/drawing/2014/main" id="{0C754043-6D13-4BC4-FC5B-B2AF5E9E7205}"/>
              </a:ext>
            </a:extLst>
          </p:cNvPr>
          <p:cNvCxnSpPr>
            <a:stCxn id="36" idx="3"/>
          </p:cNvCxnSpPr>
          <p:nvPr/>
        </p:nvCxnSpPr>
        <p:spPr>
          <a:xfrm flipV="1">
            <a:off x="5761435" y="1233488"/>
            <a:ext cx="1013222" cy="225742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82">
            <a:extLst>
              <a:ext uri="{FF2B5EF4-FFF2-40B4-BE49-F238E27FC236}">
                <a16:creationId xmlns:a16="http://schemas.microsoft.com/office/drawing/2014/main" id="{6481C3C9-1692-E51D-DA7E-D4059F81DB25}"/>
              </a:ext>
            </a:extLst>
          </p:cNvPr>
          <p:cNvCxnSpPr>
            <a:endCxn id="49" idx="2"/>
          </p:cNvCxnSpPr>
          <p:nvPr/>
        </p:nvCxnSpPr>
        <p:spPr>
          <a:xfrm flipV="1">
            <a:off x="5761435" y="1152525"/>
            <a:ext cx="1042988" cy="267414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83">
            <a:extLst>
              <a:ext uri="{FF2B5EF4-FFF2-40B4-BE49-F238E27FC236}">
                <a16:creationId xmlns:a16="http://schemas.microsoft.com/office/drawing/2014/main" id="{B34383F6-8568-5EDC-FD85-F316D4BD419A}"/>
              </a:ext>
            </a:extLst>
          </p:cNvPr>
          <p:cNvCxnSpPr>
            <a:endCxn id="49" idx="2"/>
          </p:cNvCxnSpPr>
          <p:nvPr/>
        </p:nvCxnSpPr>
        <p:spPr>
          <a:xfrm flipV="1">
            <a:off x="5761435" y="1152525"/>
            <a:ext cx="1042988" cy="300990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橢圓 108">
            <a:extLst>
              <a:ext uri="{FF2B5EF4-FFF2-40B4-BE49-F238E27FC236}">
                <a16:creationId xmlns:a16="http://schemas.microsoft.com/office/drawing/2014/main" id="{CF0A3F1F-6ED2-0765-9638-30CC45ECA0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423" y="883444"/>
            <a:ext cx="540544" cy="539354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dk1"/>
                </a:solidFill>
              </a:rPr>
              <a:t>3</a:t>
            </a:r>
            <a:endParaRPr lang="zh-TW" altLang="en-US" dirty="0">
              <a:solidFill>
                <a:schemeClr val="dk1"/>
              </a:solidFill>
            </a:endParaRPr>
          </a:p>
        </p:txBody>
      </p:sp>
      <p:sp>
        <p:nvSpPr>
          <p:cNvPr id="50" name="橢圓 116">
            <a:extLst>
              <a:ext uri="{FF2B5EF4-FFF2-40B4-BE49-F238E27FC236}">
                <a16:creationId xmlns:a16="http://schemas.microsoft.com/office/drawing/2014/main" id="{770A76B4-80F3-A021-F6C4-DCD30B49D2DC}"/>
              </a:ext>
            </a:extLst>
          </p:cNvPr>
          <p:cNvSpPr/>
          <p:nvPr/>
        </p:nvSpPr>
        <p:spPr>
          <a:xfrm>
            <a:off x="1477566" y="120254"/>
            <a:ext cx="341709" cy="341709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51" name="橢圓 117">
            <a:extLst>
              <a:ext uri="{FF2B5EF4-FFF2-40B4-BE49-F238E27FC236}">
                <a16:creationId xmlns:a16="http://schemas.microsoft.com/office/drawing/2014/main" id="{94BA9707-C95A-CAD9-2B13-C1F405E2D3A4}"/>
              </a:ext>
            </a:extLst>
          </p:cNvPr>
          <p:cNvSpPr/>
          <p:nvPr/>
        </p:nvSpPr>
        <p:spPr>
          <a:xfrm>
            <a:off x="1891904" y="98822"/>
            <a:ext cx="341709" cy="34170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52" name="橢圓 118">
            <a:extLst>
              <a:ext uri="{FF2B5EF4-FFF2-40B4-BE49-F238E27FC236}">
                <a16:creationId xmlns:a16="http://schemas.microsoft.com/office/drawing/2014/main" id="{D8DD3367-7B76-1AF3-1787-E6395E5F59CC}"/>
              </a:ext>
            </a:extLst>
          </p:cNvPr>
          <p:cNvSpPr/>
          <p:nvPr/>
        </p:nvSpPr>
        <p:spPr>
          <a:xfrm>
            <a:off x="2275285" y="109538"/>
            <a:ext cx="341709" cy="340519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53" name="橢圓 119">
            <a:extLst>
              <a:ext uri="{FF2B5EF4-FFF2-40B4-BE49-F238E27FC236}">
                <a16:creationId xmlns:a16="http://schemas.microsoft.com/office/drawing/2014/main" id="{78138ADF-339A-D093-5709-2C6D186C9A48}"/>
              </a:ext>
            </a:extLst>
          </p:cNvPr>
          <p:cNvSpPr/>
          <p:nvPr/>
        </p:nvSpPr>
        <p:spPr>
          <a:xfrm>
            <a:off x="1477566" y="464344"/>
            <a:ext cx="341709" cy="341710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54" name="橢圓 120">
            <a:extLst>
              <a:ext uri="{FF2B5EF4-FFF2-40B4-BE49-F238E27FC236}">
                <a16:creationId xmlns:a16="http://schemas.microsoft.com/office/drawing/2014/main" id="{E89A0D47-EF82-2480-64CF-C4FF17127346}"/>
              </a:ext>
            </a:extLst>
          </p:cNvPr>
          <p:cNvSpPr/>
          <p:nvPr/>
        </p:nvSpPr>
        <p:spPr>
          <a:xfrm>
            <a:off x="1891904" y="442913"/>
            <a:ext cx="341709" cy="341710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55" name="橢圓 121">
            <a:extLst>
              <a:ext uri="{FF2B5EF4-FFF2-40B4-BE49-F238E27FC236}">
                <a16:creationId xmlns:a16="http://schemas.microsoft.com/office/drawing/2014/main" id="{3D43CD43-271C-D766-A694-B6F33CA02550}"/>
              </a:ext>
            </a:extLst>
          </p:cNvPr>
          <p:cNvSpPr/>
          <p:nvPr/>
        </p:nvSpPr>
        <p:spPr>
          <a:xfrm>
            <a:off x="2275285" y="452438"/>
            <a:ext cx="341709" cy="341710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56" name="橢圓 122">
            <a:extLst>
              <a:ext uri="{FF2B5EF4-FFF2-40B4-BE49-F238E27FC236}">
                <a16:creationId xmlns:a16="http://schemas.microsoft.com/office/drawing/2014/main" id="{7C9DDF4C-74DF-AA6B-F99E-14D7234ACB92}"/>
              </a:ext>
            </a:extLst>
          </p:cNvPr>
          <p:cNvSpPr/>
          <p:nvPr/>
        </p:nvSpPr>
        <p:spPr>
          <a:xfrm>
            <a:off x="1487091" y="806054"/>
            <a:ext cx="341709" cy="341709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57" name="橢圓 123">
            <a:extLst>
              <a:ext uri="{FF2B5EF4-FFF2-40B4-BE49-F238E27FC236}">
                <a16:creationId xmlns:a16="http://schemas.microsoft.com/office/drawing/2014/main" id="{DF714EF9-71ED-A897-4F46-36056C18BCD4}"/>
              </a:ext>
            </a:extLst>
          </p:cNvPr>
          <p:cNvSpPr/>
          <p:nvPr/>
        </p:nvSpPr>
        <p:spPr>
          <a:xfrm>
            <a:off x="1901429" y="784622"/>
            <a:ext cx="341709" cy="341709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58" name="橢圓 124">
            <a:extLst>
              <a:ext uri="{FF2B5EF4-FFF2-40B4-BE49-F238E27FC236}">
                <a16:creationId xmlns:a16="http://schemas.microsoft.com/office/drawing/2014/main" id="{18E6BEEE-58D9-06CF-C501-6505CBF4391D}"/>
              </a:ext>
            </a:extLst>
          </p:cNvPr>
          <p:cNvSpPr/>
          <p:nvPr/>
        </p:nvSpPr>
        <p:spPr>
          <a:xfrm>
            <a:off x="2284810" y="794147"/>
            <a:ext cx="341709" cy="341709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59" name="文字方塊 66">
            <a:extLst>
              <a:ext uri="{FF2B5EF4-FFF2-40B4-BE49-F238E27FC236}">
                <a16:creationId xmlns:a16="http://schemas.microsoft.com/office/drawing/2014/main" id="{E8F6D876-6C78-CD26-E823-494DF9E6F516}"/>
              </a:ext>
            </a:extLst>
          </p:cNvPr>
          <p:cNvSpPr txBox="1"/>
          <p:nvPr/>
        </p:nvSpPr>
        <p:spPr>
          <a:xfrm>
            <a:off x="1428750" y="3943921"/>
            <a:ext cx="2457450" cy="41549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100" dirty="0">
                <a:solidFill>
                  <a:srgbClr val="000000"/>
                </a:solidFill>
              </a:rPr>
              <a:t>fewer parameters!</a:t>
            </a:r>
            <a:endParaRPr lang="zh-TW" altLang="en-US" sz="21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2" grpId="0"/>
      <p:bldP spid="13" grpId="0"/>
      <p:bldP spid="14" grpId="0"/>
      <p:bldP spid="15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 animBg="1"/>
      <p:bldP spid="25" grpId="0"/>
      <p:bldP spid="26" grpId="0"/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E41BFF01-D501-4E04-7A64-82AD5B8C3179}"/>
              </a:ext>
            </a:extLst>
          </p:cNvPr>
          <p:cNvGraphicFramePr>
            <a:graphicFrameLocks/>
          </p:cNvGraphicFramePr>
          <p:nvPr/>
        </p:nvGraphicFramePr>
        <p:xfrm>
          <a:off x="1443038" y="1387079"/>
          <a:ext cx="2155032" cy="2057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9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91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91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91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91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68566" marR="68566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566" marR="68566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566" marR="68566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566" marR="68566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566" marR="68566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566" marR="68566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566" marR="68566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566" marR="68566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566" marR="68566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566" marR="68566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566" marR="68566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566" marR="68566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566" marR="68566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1671DA1B-4D90-D470-2EA2-9CB73BF64DAD}"/>
              </a:ext>
            </a:extLst>
          </p:cNvPr>
          <p:cNvGraphicFramePr>
            <a:graphicFrameLocks noGrp="1"/>
          </p:cNvGraphicFramePr>
          <p:nvPr/>
        </p:nvGraphicFramePr>
        <p:xfrm>
          <a:off x="1443038" y="114300"/>
          <a:ext cx="1216818" cy="10287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5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5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 marL="68591" marR="68591" marT="34290" marB="3429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694" name="文字方塊 6">
            <a:extLst>
              <a:ext uri="{FF2B5EF4-FFF2-40B4-BE49-F238E27FC236}">
                <a16:creationId xmlns:a16="http://schemas.microsoft.com/office/drawing/2014/main" id="{DE3EA455-2A7B-FCEE-39FC-B05E7B3B77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9856" y="454819"/>
            <a:ext cx="10858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1800"/>
              <a:t>Filter 1</a:t>
            </a:r>
            <a:endParaRPr lang="zh-TW" altLang="en-US" sz="1800"/>
          </a:p>
        </p:txBody>
      </p:sp>
      <p:sp>
        <p:nvSpPr>
          <p:cNvPr id="7" name="矩形 7">
            <a:extLst>
              <a:ext uri="{FF2B5EF4-FFF2-40B4-BE49-F238E27FC236}">
                <a16:creationId xmlns:a16="http://schemas.microsoft.com/office/drawing/2014/main" id="{0612F850-09BE-9BB2-DA58-A98BE4134C07}"/>
              </a:ext>
            </a:extLst>
          </p:cNvPr>
          <p:cNvSpPr/>
          <p:nvPr/>
        </p:nvSpPr>
        <p:spPr>
          <a:xfrm>
            <a:off x="1826419" y="1376363"/>
            <a:ext cx="1063229" cy="10358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26696" name="文字方塊 37">
            <a:extLst>
              <a:ext uri="{FF2B5EF4-FFF2-40B4-BE49-F238E27FC236}">
                <a16:creationId xmlns:a16="http://schemas.microsoft.com/office/drawing/2014/main" id="{F09BCDFC-97E1-170D-A708-12DFC971DF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6844" y="36910"/>
            <a:ext cx="29051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1:</a:t>
            </a:r>
            <a:endParaRPr lang="zh-TW" altLang="en-US" sz="1800"/>
          </a:p>
        </p:txBody>
      </p:sp>
      <p:sp>
        <p:nvSpPr>
          <p:cNvPr id="26697" name="文字方塊 38">
            <a:extLst>
              <a:ext uri="{FF2B5EF4-FFF2-40B4-BE49-F238E27FC236}">
                <a16:creationId xmlns:a16="http://schemas.microsoft.com/office/drawing/2014/main" id="{7996CF45-F317-1AE1-1F53-268BD38D23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6844" y="383381"/>
            <a:ext cx="29051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2:</a:t>
            </a:r>
            <a:endParaRPr lang="zh-TW" altLang="en-US" sz="1800"/>
          </a:p>
        </p:txBody>
      </p:sp>
      <p:sp>
        <p:nvSpPr>
          <p:cNvPr id="26698" name="文字方塊 39">
            <a:extLst>
              <a:ext uri="{FF2B5EF4-FFF2-40B4-BE49-F238E27FC236}">
                <a16:creationId xmlns:a16="http://schemas.microsoft.com/office/drawing/2014/main" id="{E919985E-EAA8-4080-A4CB-3AAB45F8E8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6844" y="720329"/>
            <a:ext cx="29051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3:</a:t>
            </a:r>
            <a:endParaRPr lang="zh-TW" altLang="en-US" sz="1800"/>
          </a:p>
        </p:txBody>
      </p:sp>
      <p:sp>
        <p:nvSpPr>
          <p:cNvPr id="26699" name="文字方塊 40">
            <a:extLst>
              <a:ext uri="{FF2B5EF4-FFF2-40B4-BE49-F238E27FC236}">
                <a16:creationId xmlns:a16="http://schemas.microsoft.com/office/drawing/2014/main" id="{2D602842-F30F-DC5A-F6DD-D0BBB79E1B3D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124450" y="1346613"/>
            <a:ext cx="61555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100" b="1"/>
              <a:t>…</a:t>
            </a:r>
            <a:endParaRPr lang="zh-TW" altLang="en-US" sz="2100" b="1"/>
          </a:p>
        </p:txBody>
      </p:sp>
      <p:sp>
        <p:nvSpPr>
          <p:cNvPr id="26700" name="文字方塊 41">
            <a:extLst>
              <a:ext uri="{FF2B5EF4-FFF2-40B4-BE49-F238E27FC236}">
                <a16:creationId xmlns:a16="http://schemas.microsoft.com/office/drawing/2014/main" id="{844F6A3D-09E7-843D-9614-441CD67984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8750" y="1679972"/>
            <a:ext cx="29051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7:</a:t>
            </a:r>
            <a:endParaRPr lang="zh-TW" altLang="en-US" sz="1800"/>
          </a:p>
        </p:txBody>
      </p:sp>
      <p:sp>
        <p:nvSpPr>
          <p:cNvPr id="26701" name="文字方塊 42">
            <a:extLst>
              <a:ext uri="{FF2B5EF4-FFF2-40B4-BE49-F238E27FC236}">
                <a16:creationId xmlns:a16="http://schemas.microsoft.com/office/drawing/2014/main" id="{55C2B8DD-CCBF-FB20-99B8-2C767F39D2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8750" y="2026444"/>
            <a:ext cx="29051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8:</a:t>
            </a:r>
            <a:endParaRPr lang="zh-TW" altLang="en-US" sz="1800"/>
          </a:p>
        </p:txBody>
      </p:sp>
      <p:sp>
        <p:nvSpPr>
          <p:cNvPr id="26702" name="文字方塊 43">
            <a:extLst>
              <a:ext uri="{FF2B5EF4-FFF2-40B4-BE49-F238E27FC236}">
                <a16:creationId xmlns:a16="http://schemas.microsoft.com/office/drawing/2014/main" id="{E89BDD33-A73A-453E-A4E6-1B10C366D0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8750" y="2363391"/>
            <a:ext cx="29051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9:</a:t>
            </a:r>
            <a:endParaRPr lang="zh-TW" altLang="en-US" sz="1800"/>
          </a:p>
        </p:txBody>
      </p:sp>
      <p:sp>
        <p:nvSpPr>
          <p:cNvPr id="26703" name="文字方塊 44">
            <a:extLst>
              <a:ext uri="{FF2B5EF4-FFF2-40B4-BE49-F238E27FC236}">
                <a16:creationId xmlns:a16="http://schemas.microsoft.com/office/drawing/2014/main" id="{9CDFD2FD-BE12-8881-47BC-64795B183CF6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228035" y="2979554"/>
            <a:ext cx="40481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100" b="1" dirty="0"/>
              <a:t>…</a:t>
            </a:r>
            <a:endParaRPr lang="zh-TW" altLang="en-US" sz="2100" b="1" dirty="0"/>
          </a:p>
        </p:txBody>
      </p:sp>
      <p:sp>
        <p:nvSpPr>
          <p:cNvPr id="26704" name="文字方塊 45">
            <a:extLst>
              <a:ext uri="{FF2B5EF4-FFF2-40B4-BE49-F238E27FC236}">
                <a16:creationId xmlns:a16="http://schemas.microsoft.com/office/drawing/2014/main" id="{2E7E34EA-2CD7-62EC-268E-922672F42E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9688" y="3328988"/>
            <a:ext cx="6631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 dirty="0"/>
              <a:t>13:</a:t>
            </a:r>
            <a:endParaRPr lang="zh-TW" altLang="en-US" sz="1800" dirty="0"/>
          </a:p>
        </p:txBody>
      </p:sp>
      <p:sp>
        <p:nvSpPr>
          <p:cNvPr id="26705" name="文字方塊 46">
            <a:extLst>
              <a:ext uri="{FF2B5EF4-FFF2-40B4-BE49-F238E27FC236}">
                <a16:creationId xmlns:a16="http://schemas.microsoft.com/office/drawing/2014/main" id="{8BD3BD3C-C40D-7453-2FB4-6F297B1692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4925" y="3676650"/>
            <a:ext cx="5161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 dirty="0"/>
              <a:t>14:</a:t>
            </a:r>
            <a:endParaRPr lang="zh-TW" altLang="en-US" sz="1800" dirty="0"/>
          </a:p>
        </p:txBody>
      </p:sp>
      <p:sp>
        <p:nvSpPr>
          <p:cNvPr id="26706" name="文字方塊 47">
            <a:extLst>
              <a:ext uri="{FF2B5EF4-FFF2-40B4-BE49-F238E27FC236}">
                <a16:creationId xmlns:a16="http://schemas.microsoft.com/office/drawing/2014/main" id="{7BD82C2E-CC81-83FA-5F0E-C74531E901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1233" y="4003216"/>
            <a:ext cx="4476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 dirty="0"/>
              <a:t>15:</a:t>
            </a:r>
            <a:endParaRPr lang="zh-TW" altLang="en-US" sz="1800" dirty="0"/>
          </a:p>
        </p:txBody>
      </p:sp>
      <p:sp>
        <p:nvSpPr>
          <p:cNvPr id="26707" name="文字方塊 48">
            <a:extLst>
              <a:ext uri="{FF2B5EF4-FFF2-40B4-BE49-F238E27FC236}">
                <a16:creationId xmlns:a16="http://schemas.microsoft.com/office/drawing/2014/main" id="{6EB4366F-10E6-CBDC-CB87-6E63B636FE8F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5264349" y="4651787"/>
            <a:ext cx="31789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100" b="1"/>
              <a:t>…</a:t>
            </a:r>
            <a:endParaRPr lang="zh-TW" altLang="en-US" sz="2100" b="1"/>
          </a:p>
        </p:txBody>
      </p:sp>
      <p:sp>
        <p:nvSpPr>
          <p:cNvPr id="26708" name="文字方塊 50">
            <a:extLst>
              <a:ext uri="{FF2B5EF4-FFF2-40B4-BE49-F238E27FC236}">
                <a16:creationId xmlns:a16="http://schemas.microsoft.com/office/drawing/2014/main" id="{06C3F7FB-2C77-8CEA-452A-56E260994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3987" y="1056085"/>
            <a:ext cx="29170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4:</a:t>
            </a:r>
            <a:endParaRPr lang="zh-TW" altLang="en-US" sz="1800"/>
          </a:p>
        </p:txBody>
      </p:sp>
      <p:sp>
        <p:nvSpPr>
          <p:cNvPr id="26709" name="文字方塊 51">
            <a:extLst>
              <a:ext uri="{FF2B5EF4-FFF2-40B4-BE49-F238E27FC236}">
                <a16:creationId xmlns:a16="http://schemas.microsoft.com/office/drawing/2014/main" id="{491F5060-67DE-7F07-7450-716F8738A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4918" y="2671763"/>
            <a:ext cx="5661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US" altLang="zh-TW" sz="1800" dirty="0"/>
              <a:t>10:</a:t>
            </a:r>
            <a:endParaRPr lang="zh-TW" altLang="en-US" sz="1800" dirty="0"/>
          </a:p>
        </p:txBody>
      </p:sp>
      <p:sp>
        <p:nvSpPr>
          <p:cNvPr id="26710" name="文字方塊 52">
            <a:extLst>
              <a:ext uri="{FF2B5EF4-FFF2-40B4-BE49-F238E27FC236}">
                <a16:creationId xmlns:a16="http://schemas.microsoft.com/office/drawing/2014/main" id="{4BDB954C-33AB-470C-B678-BA3DDA98A4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1354" y="4342210"/>
            <a:ext cx="4476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16:</a:t>
            </a:r>
            <a:endParaRPr lang="zh-TW" altLang="en-US" sz="1800"/>
          </a:p>
        </p:txBody>
      </p:sp>
      <p:sp>
        <p:nvSpPr>
          <p:cNvPr id="23" name="矩形 54">
            <a:extLst>
              <a:ext uri="{FF2B5EF4-FFF2-40B4-BE49-F238E27FC236}">
                <a16:creationId xmlns:a16="http://schemas.microsoft.com/office/drawing/2014/main" id="{27B08A16-79ED-1FA9-ABE5-7B6AD8432576}"/>
              </a:ext>
            </a:extLst>
          </p:cNvPr>
          <p:cNvSpPr/>
          <p:nvPr/>
        </p:nvSpPr>
        <p:spPr>
          <a:xfrm>
            <a:off x="5559029" y="109538"/>
            <a:ext cx="202406" cy="202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4" name="矩形 55">
            <a:extLst>
              <a:ext uri="{FF2B5EF4-FFF2-40B4-BE49-F238E27FC236}">
                <a16:creationId xmlns:a16="http://schemas.microsoft.com/office/drawing/2014/main" id="{8EB3F6EA-4052-65C4-7311-5A96C450C622}"/>
              </a:ext>
            </a:extLst>
          </p:cNvPr>
          <p:cNvSpPr/>
          <p:nvPr/>
        </p:nvSpPr>
        <p:spPr>
          <a:xfrm>
            <a:off x="5559029" y="460773"/>
            <a:ext cx="202406" cy="202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25" name="矩形 56">
            <a:extLst>
              <a:ext uri="{FF2B5EF4-FFF2-40B4-BE49-F238E27FC236}">
                <a16:creationId xmlns:a16="http://schemas.microsoft.com/office/drawing/2014/main" id="{BF94B4C7-A41B-E8B2-65C7-863D81D4CBE9}"/>
              </a:ext>
            </a:extLst>
          </p:cNvPr>
          <p:cNvSpPr/>
          <p:nvPr/>
        </p:nvSpPr>
        <p:spPr>
          <a:xfrm>
            <a:off x="5559029" y="792957"/>
            <a:ext cx="202406" cy="202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26" name="矩形 57">
            <a:extLst>
              <a:ext uri="{FF2B5EF4-FFF2-40B4-BE49-F238E27FC236}">
                <a16:creationId xmlns:a16="http://schemas.microsoft.com/office/drawing/2014/main" id="{D3FDAFD6-3B44-9397-C32F-DB698D8DF28E}"/>
              </a:ext>
            </a:extLst>
          </p:cNvPr>
          <p:cNvSpPr/>
          <p:nvPr/>
        </p:nvSpPr>
        <p:spPr>
          <a:xfrm>
            <a:off x="5559029" y="1138238"/>
            <a:ext cx="202406" cy="203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27" name="矩形 58">
            <a:extLst>
              <a:ext uri="{FF2B5EF4-FFF2-40B4-BE49-F238E27FC236}">
                <a16:creationId xmlns:a16="http://schemas.microsoft.com/office/drawing/2014/main" id="{B2DA120C-40A9-EB0B-5FFB-8A9BC3C09DF3}"/>
              </a:ext>
            </a:extLst>
          </p:cNvPr>
          <p:cNvSpPr/>
          <p:nvPr/>
        </p:nvSpPr>
        <p:spPr>
          <a:xfrm>
            <a:off x="5559029" y="1766888"/>
            <a:ext cx="202406" cy="202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28" name="矩形 59">
            <a:extLst>
              <a:ext uri="{FF2B5EF4-FFF2-40B4-BE49-F238E27FC236}">
                <a16:creationId xmlns:a16="http://schemas.microsoft.com/office/drawing/2014/main" id="{30E94B7F-94F2-644D-277B-DA7FCAA34DB3}"/>
              </a:ext>
            </a:extLst>
          </p:cNvPr>
          <p:cNvSpPr/>
          <p:nvPr/>
        </p:nvSpPr>
        <p:spPr>
          <a:xfrm>
            <a:off x="5559029" y="2119313"/>
            <a:ext cx="202406" cy="202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9" name="矩形 60">
            <a:extLst>
              <a:ext uri="{FF2B5EF4-FFF2-40B4-BE49-F238E27FC236}">
                <a16:creationId xmlns:a16="http://schemas.microsoft.com/office/drawing/2014/main" id="{738BC97B-01F1-3FC4-5044-41F55A0FB2F4}"/>
              </a:ext>
            </a:extLst>
          </p:cNvPr>
          <p:cNvSpPr/>
          <p:nvPr/>
        </p:nvSpPr>
        <p:spPr>
          <a:xfrm>
            <a:off x="5559029" y="2450307"/>
            <a:ext cx="202406" cy="202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30" name="矩形 61">
            <a:extLst>
              <a:ext uri="{FF2B5EF4-FFF2-40B4-BE49-F238E27FC236}">
                <a16:creationId xmlns:a16="http://schemas.microsoft.com/office/drawing/2014/main" id="{117BB717-B880-A222-D3BA-4F0F54252C7B}"/>
              </a:ext>
            </a:extLst>
          </p:cNvPr>
          <p:cNvSpPr/>
          <p:nvPr/>
        </p:nvSpPr>
        <p:spPr>
          <a:xfrm>
            <a:off x="5559029" y="2796779"/>
            <a:ext cx="202406" cy="202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31" name="矩形 62">
            <a:extLst>
              <a:ext uri="{FF2B5EF4-FFF2-40B4-BE49-F238E27FC236}">
                <a16:creationId xmlns:a16="http://schemas.microsoft.com/office/drawing/2014/main" id="{9DC1D4A6-B87F-C3A3-8C3E-2AE3CEDBF4FA}"/>
              </a:ext>
            </a:extLst>
          </p:cNvPr>
          <p:cNvSpPr/>
          <p:nvPr/>
        </p:nvSpPr>
        <p:spPr>
          <a:xfrm>
            <a:off x="5559029" y="3389710"/>
            <a:ext cx="202406" cy="202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32" name="矩形 63">
            <a:extLst>
              <a:ext uri="{FF2B5EF4-FFF2-40B4-BE49-F238E27FC236}">
                <a16:creationId xmlns:a16="http://schemas.microsoft.com/office/drawing/2014/main" id="{9D7FA96E-11A1-1794-F7E2-1E81B303B7D3}"/>
              </a:ext>
            </a:extLst>
          </p:cNvPr>
          <p:cNvSpPr/>
          <p:nvPr/>
        </p:nvSpPr>
        <p:spPr>
          <a:xfrm>
            <a:off x="5559029" y="3740944"/>
            <a:ext cx="202406" cy="202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33" name="矩形 64">
            <a:extLst>
              <a:ext uri="{FF2B5EF4-FFF2-40B4-BE49-F238E27FC236}">
                <a16:creationId xmlns:a16="http://schemas.microsoft.com/office/drawing/2014/main" id="{0E5E46A4-4FE1-B3CF-75D0-0362B0058E52}"/>
              </a:ext>
            </a:extLst>
          </p:cNvPr>
          <p:cNvSpPr/>
          <p:nvPr/>
        </p:nvSpPr>
        <p:spPr>
          <a:xfrm>
            <a:off x="5559029" y="4073129"/>
            <a:ext cx="202406" cy="202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4" name="矩形 65">
            <a:extLst>
              <a:ext uri="{FF2B5EF4-FFF2-40B4-BE49-F238E27FC236}">
                <a16:creationId xmlns:a16="http://schemas.microsoft.com/office/drawing/2014/main" id="{FEE46B0D-970C-16E5-F25B-BE1917993B49}"/>
              </a:ext>
            </a:extLst>
          </p:cNvPr>
          <p:cNvSpPr/>
          <p:nvPr/>
        </p:nvSpPr>
        <p:spPr>
          <a:xfrm>
            <a:off x="5559029" y="4419601"/>
            <a:ext cx="202406" cy="202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/>
              <a:t>1</a:t>
            </a:r>
            <a:endParaRPr lang="zh-TW" altLang="en-US" dirty="0"/>
          </a:p>
        </p:txBody>
      </p:sp>
      <p:cxnSp>
        <p:nvCxnSpPr>
          <p:cNvPr id="35" name="直線單箭頭接點 67">
            <a:extLst>
              <a:ext uri="{FF2B5EF4-FFF2-40B4-BE49-F238E27FC236}">
                <a16:creationId xmlns:a16="http://schemas.microsoft.com/office/drawing/2014/main" id="{E17C6115-5F55-A1AF-3ABA-EA9C7D9251E8}"/>
              </a:ext>
            </a:extLst>
          </p:cNvPr>
          <p:cNvCxnSpPr>
            <a:stCxn id="23" idx="3"/>
          </p:cNvCxnSpPr>
          <p:nvPr/>
        </p:nvCxnSpPr>
        <p:spPr>
          <a:xfrm>
            <a:off x="5761435" y="210741"/>
            <a:ext cx="1065609" cy="95726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68">
            <a:extLst>
              <a:ext uri="{FF2B5EF4-FFF2-40B4-BE49-F238E27FC236}">
                <a16:creationId xmlns:a16="http://schemas.microsoft.com/office/drawing/2014/main" id="{9D228DF6-AAFF-B0BC-8BF0-BFFF9046CD5B}"/>
              </a:ext>
            </a:extLst>
          </p:cNvPr>
          <p:cNvCxnSpPr>
            <a:stCxn id="24" idx="3"/>
          </p:cNvCxnSpPr>
          <p:nvPr/>
        </p:nvCxnSpPr>
        <p:spPr>
          <a:xfrm>
            <a:off x="5761435" y="561975"/>
            <a:ext cx="1065609" cy="6060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70">
            <a:extLst>
              <a:ext uri="{FF2B5EF4-FFF2-40B4-BE49-F238E27FC236}">
                <a16:creationId xmlns:a16="http://schemas.microsoft.com/office/drawing/2014/main" id="{DA4386CD-4BF8-F501-B245-D35EF696DC48}"/>
              </a:ext>
            </a:extLst>
          </p:cNvPr>
          <p:cNvCxnSpPr>
            <a:stCxn id="25" idx="3"/>
          </p:cNvCxnSpPr>
          <p:nvPr/>
        </p:nvCxnSpPr>
        <p:spPr>
          <a:xfrm>
            <a:off x="5761435" y="894160"/>
            <a:ext cx="1065609" cy="27384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78">
            <a:extLst>
              <a:ext uri="{FF2B5EF4-FFF2-40B4-BE49-F238E27FC236}">
                <a16:creationId xmlns:a16="http://schemas.microsoft.com/office/drawing/2014/main" id="{E4F7949D-F9F2-CAE6-0258-132E33D1C0C4}"/>
              </a:ext>
            </a:extLst>
          </p:cNvPr>
          <p:cNvCxnSpPr/>
          <p:nvPr/>
        </p:nvCxnSpPr>
        <p:spPr>
          <a:xfrm flipV="1">
            <a:off x="5775722" y="1197769"/>
            <a:ext cx="1013222" cy="67032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79">
            <a:extLst>
              <a:ext uri="{FF2B5EF4-FFF2-40B4-BE49-F238E27FC236}">
                <a16:creationId xmlns:a16="http://schemas.microsoft.com/office/drawing/2014/main" id="{422F6B89-19CC-DBCA-42B9-0B5DECBE306A}"/>
              </a:ext>
            </a:extLst>
          </p:cNvPr>
          <p:cNvCxnSpPr>
            <a:endCxn id="44" idx="2"/>
          </p:cNvCxnSpPr>
          <p:nvPr/>
        </p:nvCxnSpPr>
        <p:spPr>
          <a:xfrm flipV="1">
            <a:off x="5775722" y="1152525"/>
            <a:ext cx="1028700" cy="106203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80">
            <a:extLst>
              <a:ext uri="{FF2B5EF4-FFF2-40B4-BE49-F238E27FC236}">
                <a16:creationId xmlns:a16="http://schemas.microsoft.com/office/drawing/2014/main" id="{36D7D84B-76EC-0C1F-BE0F-C2E9C7AEB3C4}"/>
              </a:ext>
            </a:extLst>
          </p:cNvPr>
          <p:cNvCxnSpPr>
            <a:endCxn id="44" idx="2"/>
          </p:cNvCxnSpPr>
          <p:nvPr/>
        </p:nvCxnSpPr>
        <p:spPr>
          <a:xfrm flipV="1">
            <a:off x="5775722" y="1152525"/>
            <a:ext cx="1028700" cy="139779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81">
            <a:extLst>
              <a:ext uri="{FF2B5EF4-FFF2-40B4-BE49-F238E27FC236}">
                <a16:creationId xmlns:a16="http://schemas.microsoft.com/office/drawing/2014/main" id="{9A3E0ECF-5E10-83B9-5369-0898B0684283}"/>
              </a:ext>
            </a:extLst>
          </p:cNvPr>
          <p:cNvCxnSpPr>
            <a:stCxn id="31" idx="3"/>
          </p:cNvCxnSpPr>
          <p:nvPr/>
        </p:nvCxnSpPr>
        <p:spPr>
          <a:xfrm flipV="1">
            <a:off x="5761435" y="1233488"/>
            <a:ext cx="1013222" cy="225742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82">
            <a:extLst>
              <a:ext uri="{FF2B5EF4-FFF2-40B4-BE49-F238E27FC236}">
                <a16:creationId xmlns:a16="http://schemas.microsoft.com/office/drawing/2014/main" id="{1EDE981F-B749-CB11-D08D-090D40F7B13C}"/>
              </a:ext>
            </a:extLst>
          </p:cNvPr>
          <p:cNvCxnSpPr>
            <a:endCxn id="44" idx="2"/>
          </p:cNvCxnSpPr>
          <p:nvPr/>
        </p:nvCxnSpPr>
        <p:spPr>
          <a:xfrm flipV="1">
            <a:off x="5761435" y="1152525"/>
            <a:ext cx="1042988" cy="267414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83">
            <a:extLst>
              <a:ext uri="{FF2B5EF4-FFF2-40B4-BE49-F238E27FC236}">
                <a16:creationId xmlns:a16="http://schemas.microsoft.com/office/drawing/2014/main" id="{90A35642-832D-0384-C902-DE87B2E120F9}"/>
              </a:ext>
            </a:extLst>
          </p:cNvPr>
          <p:cNvCxnSpPr>
            <a:endCxn id="44" idx="2"/>
          </p:cNvCxnSpPr>
          <p:nvPr/>
        </p:nvCxnSpPr>
        <p:spPr>
          <a:xfrm flipV="1">
            <a:off x="5761435" y="1152525"/>
            <a:ext cx="1042988" cy="300990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橢圓 108">
            <a:extLst>
              <a:ext uri="{FF2B5EF4-FFF2-40B4-BE49-F238E27FC236}">
                <a16:creationId xmlns:a16="http://schemas.microsoft.com/office/drawing/2014/main" id="{4E10E21C-8AEF-7A7E-FFFD-A37C6CBD4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423" y="883444"/>
            <a:ext cx="540544" cy="539354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dk1"/>
                </a:solidFill>
              </a:rPr>
              <a:t>3</a:t>
            </a:r>
            <a:endParaRPr lang="zh-TW" altLang="en-US" dirty="0">
              <a:solidFill>
                <a:schemeClr val="dk1"/>
              </a:solidFill>
            </a:endParaRPr>
          </a:p>
        </p:txBody>
      </p:sp>
      <p:sp>
        <p:nvSpPr>
          <p:cNvPr id="45" name="橢圓 109">
            <a:extLst>
              <a:ext uri="{FF2B5EF4-FFF2-40B4-BE49-F238E27FC236}">
                <a16:creationId xmlns:a16="http://schemas.microsoft.com/office/drawing/2014/main" id="{F831632B-814E-4CDF-F61C-5E9D8DA3D1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8944" y="2230041"/>
            <a:ext cx="540544" cy="540544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dk1"/>
                </a:solidFill>
              </a:rPr>
              <a:t>-1</a:t>
            </a:r>
            <a:endParaRPr lang="zh-TW" altLang="en-US" dirty="0">
              <a:solidFill>
                <a:schemeClr val="dk1"/>
              </a:solidFill>
            </a:endParaRPr>
          </a:p>
        </p:txBody>
      </p:sp>
      <p:sp>
        <p:nvSpPr>
          <p:cNvPr id="46" name="橢圓 116">
            <a:extLst>
              <a:ext uri="{FF2B5EF4-FFF2-40B4-BE49-F238E27FC236}">
                <a16:creationId xmlns:a16="http://schemas.microsoft.com/office/drawing/2014/main" id="{C142AABB-94D1-2A3B-3AA3-F7F3AEC2F263}"/>
              </a:ext>
            </a:extLst>
          </p:cNvPr>
          <p:cNvSpPr/>
          <p:nvPr/>
        </p:nvSpPr>
        <p:spPr>
          <a:xfrm>
            <a:off x="1477566" y="120254"/>
            <a:ext cx="341709" cy="341709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47" name="橢圓 117">
            <a:extLst>
              <a:ext uri="{FF2B5EF4-FFF2-40B4-BE49-F238E27FC236}">
                <a16:creationId xmlns:a16="http://schemas.microsoft.com/office/drawing/2014/main" id="{CAC0C81B-AA3D-2959-2AD8-C02638D51463}"/>
              </a:ext>
            </a:extLst>
          </p:cNvPr>
          <p:cNvSpPr/>
          <p:nvPr/>
        </p:nvSpPr>
        <p:spPr>
          <a:xfrm>
            <a:off x="1891904" y="98822"/>
            <a:ext cx="341709" cy="34170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48" name="橢圓 118">
            <a:extLst>
              <a:ext uri="{FF2B5EF4-FFF2-40B4-BE49-F238E27FC236}">
                <a16:creationId xmlns:a16="http://schemas.microsoft.com/office/drawing/2014/main" id="{66FF04F6-7032-DE91-B8A6-84882BE04729}"/>
              </a:ext>
            </a:extLst>
          </p:cNvPr>
          <p:cNvSpPr/>
          <p:nvPr/>
        </p:nvSpPr>
        <p:spPr>
          <a:xfrm>
            <a:off x="2275285" y="109538"/>
            <a:ext cx="341709" cy="340519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49" name="橢圓 119">
            <a:extLst>
              <a:ext uri="{FF2B5EF4-FFF2-40B4-BE49-F238E27FC236}">
                <a16:creationId xmlns:a16="http://schemas.microsoft.com/office/drawing/2014/main" id="{1D1E71D3-F400-3D78-AD8E-6313ABFDB517}"/>
              </a:ext>
            </a:extLst>
          </p:cNvPr>
          <p:cNvSpPr/>
          <p:nvPr/>
        </p:nvSpPr>
        <p:spPr>
          <a:xfrm>
            <a:off x="1477566" y="464344"/>
            <a:ext cx="341709" cy="341710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50" name="橢圓 120">
            <a:extLst>
              <a:ext uri="{FF2B5EF4-FFF2-40B4-BE49-F238E27FC236}">
                <a16:creationId xmlns:a16="http://schemas.microsoft.com/office/drawing/2014/main" id="{11F29D1A-0FD9-A942-CF56-045323D246EF}"/>
              </a:ext>
            </a:extLst>
          </p:cNvPr>
          <p:cNvSpPr/>
          <p:nvPr/>
        </p:nvSpPr>
        <p:spPr>
          <a:xfrm>
            <a:off x="1891904" y="442913"/>
            <a:ext cx="341709" cy="341710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51" name="橢圓 121">
            <a:extLst>
              <a:ext uri="{FF2B5EF4-FFF2-40B4-BE49-F238E27FC236}">
                <a16:creationId xmlns:a16="http://schemas.microsoft.com/office/drawing/2014/main" id="{19FE661F-3006-0231-3551-386A0E052DD3}"/>
              </a:ext>
            </a:extLst>
          </p:cNvPr>
          <p:cNvSpPr/>
          <p:nvPr/>
        </p:nvSpPr>
        <p:spPr>
          <a:xfrm>
            <a:off x="2275285" y="452438"/>
            <a:ext cx="341709" cy="341710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52" name="橢圓 122">
            <a:extLst>
              <a:ext uri="{FF2B5EF4-FFF2-40B4-BE49-F238E27FC236}">
                <a16:creationId xmlns:a16="http://schemas.microsoft.com/office/drawing/2014/main" id="{DFA1308F-E5D5-0DDA-986F-E8A94FE2A50D}"/>
              </a:ext>
            </a:extLst>
          </p:cNvPr>
          <p:cNvSpPr/>
          <p:nvPr/>
        </p:nvSpPr>
        <p:spPr>
          <a:xfrm>
            <a:off x="1487091" y="806054"/>
            <a:ext cx="341709" cy="341709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53" name="橢圓 123">
            <a:extLst>
              <a:ext uri="{FF2B5EF4-FFF2-40B4-BE49-F238E27FC236}">
                <a16:creationId xmlns:a16="http://schemas.microsoft.com/office/drawing/2014/main" id="{415BE33C-BFCC-69BC-E2A7-3F41C006A134}"/>
              </a:ext>
            </a:extLst>
          </p:cNvPr>
          <p:cNvSpPr/>
          <p:nvPr/>
        </p:nvSpPr>
        <p:spPr>
          <a:xfrm>
            <a:off x="1901429" y="784622"/>
            <a:ext cx="341709" cy="341709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54" name="橢圓 124">
            <a:extLst>
              <a:ext uri="{FF2B5EF4-FFF2-40B4-BE49-F238E27FC236}">
                <a16:creationId xmlns:a16="http://schemas.microsoft.com/office/drawing/2014/main" id="{AA461853-A610-CA35-8DD4-8FE57353639E}"/>
              </a:ext>
            </a:extLst>
          </p:cNvPr>
          <p:cNvSpPr/>
          <p:nvPr/>
        </p:nvSpPr>
        <p:spPr>
          <a:xfrm>
            <a:off x="2284810" y="794147"/>
            <a:ext cx="341709" cy="341709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55" name="文字方塊 66">
            <a:extLst>
              <a:ext uri="{FF2B5EF4-FFF2-40B4-BE49-F238E27FC236}">
                <a16:creationId xmlns:a16="http://schemas.microsoft.com/office/drawing/2014/main" id="{CCE6E703-7A39-50A1-6979-22BCEFEFA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9325" y="4320779"/>
            <a:ext cx="1971675" cy="369332"/>
          </a:xfrm>
          <a:prstGeom prst="rect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TW" dirty="0">
                <a:solidFill>
                  <a:schemeClr val="dk1"/>
                </a:solidFill>
              </a:rPr>
              <a:t>Shared weights</a:t>
            </a:r>
            <a:endParaRPr lang="zh-TW" altLang="en-US" dirty="0">
              <a:solidFill>
                <a:schemeClr val="dk1"/>
              </a:solidFill>
            </a:endParaRPr>
          </a:p>
        </p:txBody>
      </p:sp>
      <p:cxnSp>
        <p:nvCxnSpPr>
          <p:cNvPr id="56" name="直線單箭頭接點 71">
            <a:extLst>
              <a:ext uri="{FF2B5EF4-FFF2-40B4-BE49-F238E27FC236}">
                <a16:creationId xmlns:a16="http://schemas.microsoft.com/office/drawing/2014/main" id="{79F45344-8786-38DC-A509-9BD41FFFE9A6}"/>
              </a:ext>
            </a:extLst>
          </p:cNvPr>
          <p:cNvCxnSpPr>
            <a:stCxn id="24" idx="3"/>
            <a:endCxn id="45" idx="2"/>
          </p:cNvCxnSpPr>
          <p:nvPr/>
        </p:nvCxnSpPr>
        <p:spPr>
          <a:xfrm>
            <a:off x="5761435" y="561975"/>
            <a:ext cx="1027509" cy="193833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72">
            <a:extLst>
              <a:ext uri="{FF2B5EF4-FFF2-40B4-BE49-F238E27FC236}">
                <a16:creationId xmlns:a16="http://schemas.microsoft.com/office/drawing/2014/main" id="{7A42244A-0BC5-4323-1E26-927B4C5A26F7}"/>
              </a:ext>
            </a:extLst>
          </p:cNvPr>
          <p:cNvCxnSpPr>
            <a:stCxn id="25" idx="3"/>
            <a:endCxn id="45" idx="2"/>
          </p:cNvCxnSpPr>
          <p:nvPr/>
        </p:nvCxnSpPr>
        <p:spPr>
          <a:xfrm>
            <a:off x="5761435" y="894160"/>
            <a:ext cx="1027509" cy="16061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73">
            <a:extLst>
              <a:ext uri="{FF2B5EF4-FFF2-40B4-BE49-F238E27FC236}">
                <a16:creationId xmlns:a16="http://schemas.microsoft.com/office/drawing/2014/main" id="{AE2A6FA4-C66F-29FA-1B84-8E00F41B28A0}"/>
              </a:ext>
            </a:extLst>
          </p:cNvPr>
          <p:cNvCxnSpPr>
            <a:stCxn id="26" idx="3"/>
            <a:endCxn id="45" idx="2"/>
          </p:cNvCxnSpPr>
          <p:nvPr/>
        </p:nvCxnSpPr>
        <p:spPr>
          <a:xfrm>
            <a:off x="5761435" y="1240632"/>
            <a:ext cx="1027509" cy="125968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74">
            <a:extLst>
              <a:ext uri="{FF2B5EF4-FFF2-40B4-BE49-F238E27FC236}">
                <a16:creationId xmlns:a16="http://schemas.microsoft.com/office/drawing/2014/main" id="{D6A3C789-148F-3FD3-612B-ED09EFBC45BB}"/>
              </a:ext>
            </a:extLst>
          </p:cNvPr>
          <p:cNvCxnSpPr>
            <a:endCxn id="45" idx="2"/>
          </p:cNvCxnSpPr>
          <p:nvPr/>
        </p:nvCxnSpPr>
        <p:spPr>
          <a:xfrm>
            <a:off x="5782866" y="2235994"/>
            <a:ext cx="1006078" cy="26431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75">
            <a:extLst>
              <a:ext uri="{FF2B5EF4-FFF2-40B4-BE49-F238E27FC236}">
                <a16:creationId xmlns:a16="http://schemas.microsoft.com/office/drawing/2014/main" id="{394528B6-1AFE-9569-5BA6-AB55FE478E0D}"/>
              </a:ext>
            </a:extLst>
          </p:cNvPr>
          <p:cNvCxnSpPr>
            <a:endCxn id="45" idx="2"/>
          </p:cNvCxnSpPr>
          <p:nvPr/>
        </p:nvCxnSpPr>
        <p:spPr>
          <a:xfrm flipV="1">
            <a:off x="5773341" y="2500313"/>
            <a:ext cx="1015603" cy="9406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76">
            <a:extLst>
              <a:ext uri="{FF2B5EF4-FFF2-40B4-BE49-F238E27FC236}">
                <a16:creationId xmlns:a16="http://schemas.microsoft.com/office/drawing/2014/main" id="{3E39AE2F-E995-D653-B7C2-A9FE1D34D355}"/>
              </a:ext>
            </a:extLst>
          </p:cNvPr>
          <p:cNvCxnSpPr>
            <a:endCxn id="45" idx="2"/>
          </p:cNvCxnSpPr>
          <p:nvPr/>
        </p:nvCxnSpPr>
        <p:spPr>
          <a:xfrm flipV="1">
            <a:off x="5773341" y="2500313"/>
            <a:ext cx="1015603" cy="42743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77">
            <a:extLst>
              <a:ext uri="{FF2B5EF4-FFF2-40B4-BE49-F238E27FC236}">
                <a16:creationId xmlns:a16="http://schemas.microsoft.com/office/drawing/2014/main" id="{17337723-32F2-ED2F-971A-5CAA8B026FD7}"/>
              </a:ext>
            </a:extLst>
          </p:cNvPr>
          <p:cNvCxnSpPr>
            <a:stCxn id="32" idx="3"/>
          </p:cNvCxnSpPr>
          <p:nvPr/>
        </p:nvCxnSpPr>
        <p:spPr>
          <a:xfrm flipV="1">
            <a:off x="5761435" y="2520554"/>
            <a:ext cx="1002506" cy="132159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84">
            <a:extLst>
              <a:ext uri="{FF2B5EF4-FFF2-40B4-BE49-F238E27FC236}">
                <a16:creationId xmlns:a16="http://schemas.microsoft.com/office/drawing/2014/main" id="{8194E85A-66F0-1F2D-916D-450C6BEEE4DE}"/>
              </a:ext>
            </a:extLst>
          </p:cNvPr>
          <p:cNvCxnSpPr>
            <a:stCxn id="33" idx="3"/>
          </p:cNvCxnSpPr>
          <p:nvPr/>
        </p:nvCxnSpPr>
        <p:spPr>
          <a:xfrm flipV="1">
            <a:off x="5761435" y="2495551"/>
            <a:ext cx="1019175" cy="167878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85">
            <a:extLst>
              <a:ext uri="{FF2B5EF4-FFF2-40B4-BE49-F238E27FC236}">
                <a16:creationId xmlns:a16="http://schemas.microsoft.com/office/drawing/2014/main" id="{9F9EE11C-FC2E-CBD5-DA61-C18DF98ACAAA}"/>
              </a:ext>
            </a:extLst>
          </p:cNvPr>
          <p:cNvCxnSpPr>
            <a:stCxn id="34" idx="3"/>
          </p:cNvCxnSpPr>
          <p:nvPr/>
        </p:nvCxnSpPr>
        <p:spPr>
          <a:xfrm flipV="1">
            <a:off x="5761435" y="2541985"/>
            <a:ext cx="1007269" cy="1978819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53" name="文字方塊 87">
            <a:extLst>
              <a:ext uri="{FF2B5EF4-FFF2-40B4-BE49-F238E27FC236}">
                <a16:creationId xmlns:a16="http://schemas.microsoft.com/office/drawing/2014/main" id="{6BC8A261-428D-CACD-45D4-818FA8978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4019" y="3480197"/>
            <a:ext cx="176093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1800"/>
              <a:t>6 x 6 image</a:t>
            </a:r>
            <a:endParaRPr lang="zh-TW" altLang="en-US" sz="1800"/>
          </a:p>
        </p:txBody>
      </p:sp>
      <p:pic>
        <p:nvPicPr>
          <p:cNvPr id="66" name="圖片 86">
            <a:extLst>
              <a:ext uri="{FF2B5EF4-FFF2-40B4-BE49-F238E27FC236}">
                <a16:creationId xmlns:a16="http://schemas.microsoft.com/office/drawing/2014/main" id="{4D8BC9CF-B157-AA3E-D83D-1704E4EF8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969" y="912019"/>
            <a:ext cx="1672829" cy="1682354"/>
          </a:xfrm>
          <a:prstGeom prst="rect">
            <a:avLst/>
          </a:prstGeom>
          <a:noFill/>
          <a:ln w="38100" cap="sq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808080">
                <a:alpha val="42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直線單箭頭接點 34">
            <a:extLst>
              <a:ext uri="{FF2B5EF4-FFF2-40B4-BE49-F238E27FC236}">
                <a16:creationId xmlns:a16="http://schemas.microsoft.com/office/drawing/2014/main" id="{4B5DD058-B240-B03D-4CAA-882D52C75BEE}"/>
              </a:ext>
            </a:extLst>
          </p:cNvPr>
          <p:cNvCxnSpPr/>
          <p:nvPr/>
        </p:nvCxnSpPr>
        <p:spPr>
          <a:xfrm flipV="1">
            <a:off x="2889647" y="1168003"/>
            <a:ext cx="708422" cy="7000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33">
            <a:extLst>
              <a:ext uri="{FF2B5EF4-FFF2-40B4-BE49-F238E27FC236}">
                <a16:creationId xmlns:a16="http://schemas.microsoft.com/office/drawing/2014/main" id="{3AC1AD4C-F7B6-6CD2-5C56-BF3C4122158A}"/>
              </a:ext>
            </a:extLst>
          </p:cNvPr>
          <p:cNvCxnSpPr/>
          <p:nvPr/>
        </p:nvCxnSpPr>
        <p:spPr>
          <a:xfrm>
            <a:off x="2659856" y="628650"/>
            <a:ext cx="938213" cy="5143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91">
            <a:extLst>
              <a:ext uri="{FF2B5EF4-FFF2-40B4-BE49-F238E27FC236}">
                <a16:creationId xmlns:a16="http://schemas.microsoft.com/office/drawing/2014/main" id="{35642576-797C-9C31-D1F9-4ACB4587F915}"/>
              </a:ext>
            </a:extLst>
          </p:cNvPr>
          <p:cNvSpPr txBox="1"/>
          <p:nvPr/>
        </p:nvSpPr>
        <p:spPr>
          <a:xfrm>
            <a:off x="1600200" y="3943350"/>
            <a:ext cx="2612286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dirty="0">
                <a:solidFill>
                  <a:srgbClr val="000000"/>
                </a:solidFill>
              </a:rPr>
              <a:t>Fewer parameters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70" name="文字方塊 92">
            <a:extLst>
              <a:ext uri="{FF2B5EF4-FFF2-40B4-BE49-F238E27FC236}">
                <a16:creationId xmlns:a16="http://schemas.microsoft.com/office/drawing/2014/main" id="{8BD6A391-00ED-8024-3B29-7C3BE42E69EA}"/>
              </a:ext>
            </a:extLst>
          </p:cNvPr>
          <p:cNvSpPr txBox="1"/>
          <p:nvPr/>
        </p:nvSpPr>
        <p:spPr>
          <a:xfrm>
            <a:off x="1615108" y="4453469"/>
            <a:ext cx="2613992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dirty="0">
                <a:solidFill>
                  <a:srgbClr val="000000"/>
                </a:solidFill>
              </a:rPr>
              <a:t>Even fewer parameters</a:t>
            </a:r>
            <a:endParaRPr lang="zh-TW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標題 1">
            <a:extLst>
              <a:ext uri="{FF2B5EF4-FFF2-40B4-BE49-F238E27FC236}">
                <a16:creationId xmlns:a16="http://schemas.microsoft.com/office/drawing/2014/main" id="{9CC8C9DB-95FB-F34F-F7DF-C95C3240B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16" y="218480"/>
            <a:ext cx="5915025" cy="615553"/>
          </a:xfrm>
        </p:spPr>
        <p:txBody>
          <a:bodyPr/>
          <a:lstStyle/>
          <a:p>
            <a:r>
              <a:rPr lang="en-US" altLang="zh-TW" dirty="0">
                <a:ea typeface="ＭＳ Ｐゴシック" panose="020B0600070205080204" pitchFamily="34" charset="-128"/>
              </a:rPr>
              <a:t>The whole CNN</a:t>
            </a:r>
            <a:endParaRPr lang="zh-TW" altLang="en-US" dirty="0">
              <a:ea typeface="ＭＳ Ｐゴシック" panose="020B0600070205080204" pitchFamily="34" charset="-128"/>
            </a:endParaRPr>
          </a:p>
        </p:txBody>
      </p:sp>
      <p:grpSp>
        <p:nvGrpSpPr>
          <p:cNvPr id="27650" name="群組 3">
            <a:extLst>
              <a:ext uri="{FF2B5EF4-FFF2-40B4-BE49-F238E27FC236}">
                <a16:creationId xmlns:a16="http://schemas.microsoft.com/office/drawing/2014/main" id="{34C8F515-0D01-6E5F-038C-F40943CA167C}"/>
              </a:ext>
            </a:extLst>
          </p:cNvPr>
          <p:cNvGrpSpPr>
            <a:grpSpLocks/>
          </p:cNvGrpSpPr>
          <p:nvPr/>
        </p:nvGrpSpPr>
        <p:grpSpPr bwMode="auto">
          <a:xfrm>
            <a:off x="1704975" y="1706166"/>
            <a:ext cx="2180035" cy="2400300"/>
            <a:chOff x="-1626455" y="3999117"/>
            <a:chExt cx="2906568" cy="3201477"/>
          </a:xfrm>
        </p:grpSpPr>
        <p:pic>
          <p:nvPicPr>
            <p:cNvPr id="27678" name="圖片 4">
              <a:extLst>
                <a:ext uri="{FF2B5EF4-FFF2-40B4-BE49-F238E27FC236}">
                  <a16:creationId xmlns:a16="http://schemas.microsoft.com/office/drawing/2014/main" id="{ABF8C0EB-966D-3757-70BA-7BA681409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-1736746" y="4748962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文字方塊 5">
              <a:extLst>
                <a:ext uri="{FF2B5EF4-FFF2-40B4-BE49-F238E27FC236}">
                  <a16:creationId xmlns:a16="http://schemas.microsoft.com/office/drawing/2014/main" id="{B8D5A4A5-52BC-C8CB-7CB7-F80D6C363B87}"/>
                </a:ext>
              </a:extLst>
            </p:cNvPr>
            <p:cNvSpPr txBox="1"/>
            <p:nvPr/>
          </p:nvSpPr>
          <p:spPr>
            <a:xfrm>
              <a:off x="-1626455" y="5442856"/>
              <a:ext cx="2906568" cy="738913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1500" dirty="0">
                  <a:solidFill>
                    <a:srgbClr val="000000"/>
                  </a:solidFill>
                </a:rPr>
                <a:t>Fully Connected </a:t>
              </a:r>
              <a:r>
                <a:rPr lang="en-US" altLang="zh-TW" sz="1500" dirty="0" err="1">
                  <a:solidFill>
                    <a:srgbClr val="000000"/>
                  </a:solidFill>
                </a:rPr>
                <a:t>Feedforward</a:t>
              </a:r>
              <a:r>
                <a:rPr lang="en-US" altLang="zh-TW" sz="1500" dirty="0">
                  <a:solidFill>
                    <a:srgbClr val="000000"/>
                  </a:solidFill>
                </a:rPr>
                <a:t> network</a:t>
              </a:r>
              <a:endParaRPr lang="zh-TW" altLang="en-US" sz="15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27651" name="Picture 2" descr="http://s.hswstatic.com/gif/whiskers-sam.jpg">
            <a:extLst>
              <a:ext uri="{FF2B5EF4-FFF2-40B4-BE49-F238E27FC236}">
                <a16:creationId xmlns:a16="http://schemas.microsoft.com/office/drawing/2014/main" id="{AE99078D-1787-7A0E-855F-7DB2B0956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203" y="144066"/>
            <a:ext cx="1328738" cy="902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文字方塊 8">
            <a:extLst>
              <a:ext uri="{FF2B5EF4-FFF2-40B4-BE49-F238E27FC236}">
                <a16:creationId xmlns:a16="http://schemas.microsoft.com/office/drawing/2014/main" id="{07878335-F0E1-FDCB-7EB9-14B335878F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1454" y="1279922"/>
            <a:ext cx="15347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1800"/>
              <a:t>cat dog ……</a:t>
            </a:r>
            <a:endParaRPr lang="zh-TW" altLang="en-US" sz="1800"/>
          </a:p>
        </p:txBody>
      </p:sp>
      <p:sp>
        <p:nvSpPr>
          <p:cNvPr id="10" name="矩形 10">
            <a:extLst>
              <a:ext uri="{FF2B5EF4-FFF2-40B4-BE49-F238E27FC236}">
                <a16:creationId xmlns:a16="http://schemas.microsoft.com/office/drawing/2014/main" id="{FF95050C-AFF6-6657-E2F1-1E28EB956873}"/>
              </a:ext>
            </a:extLst>
          </p:cNvPr>
          <p:cNvSpPr/>
          <p:nvPr/>
        </p:nvSpPr>
        <p:spPr>
          <a:xfrm>
            <a:off x="5080442" y="1447129"/>
            <a:ext cx="1302543" cy="41736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500" dirty="0">
                <a:solidFill>
                  <a:schemeClr val="tx1"/>
                </a:solidFill>
              </a:rPr>
              <a:t>Convolution</a:t>
            </a:r>
            <a:endParaRPr lang="zh-TW" altLang="en-US" sz="1500" dirty="0">
              <a:solidFill>
                <a:schemeClr val="tx1"/>
              </a:solidFill>
            </a:endParaRPr>
          </a:p>
        </p:txBody>
      </p:sp>
      <p:sp>
        <p:nvSpPr>
          <p:cNvPr id="11" name="矩形 12">
            <a:extLst>
              <a:ext uri="{FF2B5EF4-FFF2-40B4-BE49-F238E27FC236}">
                <a16:creationId xmlns:a16="http://schemas.microsoft.com/office/drawing/2014/main" id="{A211144C-7320-0609-4B0A-451EBA268710}"/>
              </a:ext>
            </a:extLst>
          </p:cNvPr>
          <p:cNvSpPr/>
          <p:nvPr/>
        </p:nvSpPr>
        <p:spPr>
          <a:xfrm>
            <a:off x="5080442" y="2272138"/>
            <a:ext cx="1302543" cy="41736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500" dirty="0">
                <a:solidFill>
                  <a:srgbClr val="000000"/>
                </a:solidFill>
              </a:rPr>
              <a:t>Max Pooling</a:t>
            </a:r>
            <a:endParaRPr lang="zh-TW" altLang="en-US" sz="1500" dirty="0">
              <a:solidFill>
                <a:srgbClr val="000000"/>
              </a:solidFill>
            </a:endParaRPr>
          </a:p>
        </p:txBody>
      </p:sp>
      <p:sp>
        <p:nvSpPr>
          <p:cNvPr id="12" name="矩形 13">
            <a:extLst>
              <a:ext uri="{FF2B5EF4-FFF2-40B4-BE49-F238E27FC236}">
                <a16:creationId xmlns:a16="http://schemas.microsoft.com/office/drawing/2014/main" id="{327E8C7B-4C92-E730-3BB7-D727C5525255}"/>
              </a:ext>
            </a:extLst>
          </p:cNvPr>
          <p:cNvSpPr/>
          <p:nvPr/>
        </p:nvSpPr>
        <p:spPr>
          <a:xfrm>
            <a:off x="5080442" y="3073298"/>
            <a:ext cx="1302543" cy="41736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500" dirty="0">
                <a:solidFill>
                  <a:srgbClr val="000000"/>
                </a:solidFill>
              </a:rPr>
              <a:t>Convolution</a:t>
            </a:r>
            <a:endParaRPr lang="zh-TW" altLang="en-US" sz="1500" dirty="0">
              <a:solidFill>
                <a:srgbClr val="000000"/>
              </a:solidFill>
            </a:endParaRPr>
          </a:p>
        </p:txBody>
      </p:sp>
      <p:sp>
        <p:nvSpPr>
          <p:cNvPr id="13" name="矩形 14">
            <a:extLst>
              <a:ext uri="{FF2B5EF4-FFF2-40B4-BE49-F238E27FC236}">
                <a16:creationId xmlns:a16="http://schemas.microsoft.com/office/drawing/2014/main" id="{AE84C361-0F3A-D13C-0E45-9EE350C7620F}"/>
              </a:ext>
            </a:extLst>
          </p:cNvPr>
          <p:cNvSpPr/>
          <p:nvPr/>
        </p:nvSpPr>
        <p:spPr>
          <a:xfrm>
            <a:off x="5080442" y="3848237"/>
            <a:ext cx="1302543" cy="41736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500" dirty="0">
                <a:solidFill>
                  <a:srgbClr val="000000"/>
                </a:solidFill>
              </a:rPr>
              <a:t>Max Pooling</a:t>
            </a:r>
            <a:endParaRPr lang="zh-TW" altLang="en-US" sz="1500" dirty="0">
              <a:solidFill>
                <a:srgbClr val="000000"/>
              </a:solidFill>
            </a:endParaRPr>
          </a:p>
        </p:txBody>
      </p:sp>
      <p:sp>
        <p:nvSpPr>
          <p:cNvPr id="14" name="文字方塊 15">
            <a:extLst>
              <a:ext uri="{FF2B5EF4-FFF2-40B4-BE49-F238E27FC236}">
                <a16:creationId xmlns:a16="http://schemas.microsoft.com/office/drawing/2014/main" id="{378708BE-1E8D-F543-C4B7-1986E8FE6E30}"/>
              </a:ext>
            </a:extLst>
          </p:cNvPr>
          <p:cNvSpPr txBox="1"/>
          <p:nvPr/>
        </p:nvSpPr>
        <p:spPr>
          <a:xfrm>
            <a:off x="3636164" y="4541750"/>
            <a:ext cx="1167743" cy="3231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1500" dirty="0">
                <a:solidFill>
                  <a:srgbClr val="000000"/>
                </a:solidFill>
              </a:rPr>
              <a:t>Flattened</a:t>
            </a:r>
            <a:endParaRPr lang="zh-TW" altLang="en-US" sz="1500" dirty="0">
              <a:solidFill>
                <a:srgbClr val="000000"/>
              </a:solidFill>
            </a:endParaRPr>
          </a:p>
        </p:txBody>
      </p:sp>
      <p:sp>
        <p:nvSpPr>
          <p:cNvPr id="15" name="向下箭號 11">
            <a:extLst>
              <a:ext uri="{FF2B5EF4-FFF2-40B4-BE49-F238E27FC236}">
                <a16:creationId xmlns:a16="http://schemas.microsoft.com/office/drawing/2014/main" id="{08F67153-46E7-674B-8536-39418949769A}"/>
              </a:ext>
            </a:extLst>
          </p:cNvPr>
          <p:cNvSpPr/>
          <p:nvPr/>
        </p:nvSpPr>
        <p:spPr>
          <a:xfrm>
            <a:off x="5544741" y="1088232"/>
            <a:ext cx="409575" cy="33218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16" name="向下箭號 17">
            <a:extLst>
              <a:ext uri="{FF2B5EF4-FFF2-40B4-BE49-F238E27FC236}">
                <a16:creationId xmlns:a16="http://schemas.microsoft.com/office/drawing/2014/main" id="{748176B6-A6D6-2BD6-31BA-45333A52DCD6}"/>
              </a:ext>
            </a:extLst>
          </p:cNvPr>
          <p:cNvSpPr/>
          <p:nvPr/>
        </p:nvSpPr>
        <p:spPr>
          <a:xfrm>
            <a:off x="5544741" y="1921669"/>
            <a:ext cx="409575" cy="33218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17" name="向下箭號 18">
            <a:extLst>
              <a:ext uri="{FF2B5EF4-FFF2-40B4-BE49-F238E27FC236}">
                <a16:creationId xmlns:a16="http://schemas.microsoft.com/office/drawing/2014/main" id="{136EA8D4-AED0-84D4-33A2-309B5F401615}"/>
              </a:ext>
            </a:extLst>
          </p:cNvPr>
          <p:cNvSpPr/>
          <p:nvPr/>
        </p:nvSpPr>
        <p:spPr>
          <a:xfrm>
            <a:off x="5544741" y="2740819"/>
            <a:ext cx="409575" cy="33099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18" name="向下箭號 19">
            <a:extLst>
              <a:ext uri="{FF2B5EF4-FFF2-40B4-BE49-F238E27FC236}">
                <a16:creationId xmlns:a16="http://schemas.microsoft.com/office/drawing/2014/main" id="{90ED5499-7F33-E2E0-41FC-DFDD60B7AFDB}"/>
              </a:ext>
            </a:extLst>
          </p:cNvPr>
          <p:cNvSpPr/>
          <p:nvPr/>
        </p:nvSpPr>
        <p:spPr>
          <a:xfrm>
            <a:off x="5544741" y="3517107"/>
            <a:ext cx="409575" cy="33099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19" name="右彎箭號 16">
            <a:extLst>
              <a:ext uri="{FF2B5EF4-FFF2-40B4-BE49-F238E27FC236}">
                <a16:creationId xmlns:a16="http://schemas.microsoft.com/office/drawing/2014/main" id="{1EE8119B-F8D7-B8F1-1D9A-C0EF698FC578}"/>
              </a:ext>
            </a:extLst>
          </p:cNvPr>
          <p:cNvSpPr/>
          <p:nvPr/>
        </p:nvSpPr>
        <p:spPr>
          <a:xfrm rot="10800000">
            <a:off x="4804172" y="4314826"/>
            <a:ext cx="1033463" cy="564356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>
              <a:solidFill>
                <a:schemeClr val="tx1"/>
              </a:solidFill>
            </a:endParaRPr>
          </a:p>
        </p:txBody>
      </p:sp>
      <p:sp>
        <p:nvSpPr>
          <p:cNvPr id="20" name="右彎箭號 21">
            <a:extLst>
              <a:ext uri="{FF2B5EF4-FFF2-40B4-BE49-F238E27FC236}">
                <a16:creationId xmlns:a16="http://schemas.microsoft.com/office/drawing/2014/main" id="{A77D47DB-8603-1EC4-B25E-B211C26DF570}"/>
              </a:ext>
            </a:extLst>
          </p:cNvPr>
          <p:cNvSpPr/>
          <p:nvPr/>
        </p:nvSpPr>
        <p:spPr>
          <a:xfrm rot="16200000">
            <a:off x="2758678" y="4005263"/>
            <a:ext cx="726281" cy="928688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>
              <a:solidFill>
                <a:schemeClr val="tx1"/>
              </a:solidFill>
            </a:endParaRPr>
          </a:p>
        </p:txBody>
      </p:sp>
      <p:sp>
        <p:nvSpPr>
          <p:cNvPr id="27674" name="文字方塊 20">
            <a:extLst>
              <a:ext uri="{FF2B5EF4-FFF2-40B4-BE49-F238E27FC236}">
                <a16:creationId xmlns:a16="http://schemas.microsoft.com/office/drawing/2014/main" id="{BA6406FB-887D-48AF-7C07-0EE2B21328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1554" y="2561035"/>
            <a:ext cx="126801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Can repeat many times</a:t>
            </a:r>
            <a:endParaRPr lang="zh-TW" altLang="en-US" sz="1800"/>
          </a:p>
        </p:txBody>
      </p:sp>
      <p:sp>
        <p:nvSpPr>
          <p:cNvPr id="22" name="左大括弧 22">
            <a:extLst>
              <a:ext uri="{FF2B5EF4-FFF2-40B4-BE49-F238E27FC236}">
                <a16:creationId xmlns:a16="http://schemas.microsoft.com/office/drawing/2014/main" id="{45895183-B194-D93A-D913-FC7FAA4FF874}"/>
              </a:ext>
            </a:extLst>
          </p:cNvPr>
          <p:cNvSpPr/>
          <p:nvPr/>
        </p:nvSpPr>
        <p:spPr>
          <a:xfrm flipH="1">
            <a:off x="6412707" y="1354932"/>
            <a:ext cx="251222" cy="3036094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23" name="矩形 23">
            <a:extLst>
              <a:ext uri="{FF2B5EF4-FFF2-40B4-BE49-F238E27FC236}">
                <a16:creationId xmlns:a16="http://schemas.microsoft.com/office/drawing/2014/main" id="{46D2BB6B-5DAE-DD87-EA00-7D3B1878CB3C}"/>
              </a:ext>
            </a:extLst>
          </p:cNvPr>
          <p:cNvSpPr/>
          <p:nvPr/>
        </p:nvSpPr>
        <p:spPr>
          <a:xfrm>
            <a:off x="5019676" y="2232422"/>
            <a:ext cx="1393031" cy="5226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24" name="矩形 25">
            <a:extLst>
              <a:ext uri="{FF2B5EF4-FFF2-40B4-BE49-F238E27FC236}">
                <a16:creationId xmlns:a16="http://schemas.microsoft.com/office/drawing/2014/main" id="{D1C96564-0FDE-C6D8-57F4-8873D3BEACFD}"/>
              </a:ext>
            </a:extLst>
          </p:cNvPr>
          <p:cNvSpPr/>
          <p:nvPr/>
        </p:nvSpPr>
        <p:spPr>
          <a:xfrm>
            <a:off x="5019676" y="3810000"/>
            <a:ext cx="1393031" cy="5226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標題 1">
            <a:extLst>
              <a:ext uri="{FF2B5EF4-FFF2-40B4-BE49-F238E27FC236}">
                <a16:creationId xmlns:a16="http://schemas.microsoft.com/office/drawing/2014/main" id="{2BFD6FDF-BCD9-52B1-2724-9605C74AA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488" y="273844"/>
            <a:ext cx="5915025" cy="615553"/>
          </a:xfrm>
        </p:spPr>
        <p:txBody>
          <a:bodyPr/>
          <a:lstStyle/>
          <a:p>
            <a:r>
              <a:rPr lang="en-US" altLang="zh-TW" dirty="0">
                <a:ea typeface="ＭＳ Ｐゴシック" panose="020B0600070205080204" pitchFamily="34" charset="-128"/>
              </a:rPr>
              <a:t>Why Pooling?</a:t>
            </a:r>
            <a:endParaRPr lang="zh-TW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9698" name="內容版面配置區 2">
            <a:extLst>
              <a:ext uri="{FF2B5EF4-FFF2-40B4-BE49-F238E27FC236}">
                <a16:creationId xmlns:a16="http://schemas.microsoft.com/office/drawing/2014/main" id="{7DB252EA-97A8-DC36-6DD5-7A6245B71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338" y="1238102"/>
            <a:ext cx="5915025" cy="323165"/>
          </a:xfrm>
        </p:spPr>
        <p:txBody>
          <a:bodyPr/>
          <a:lstStyle/>
          <a:p>
            <a:r>
              <a:rPr lang="en-US" altLang="zh-TW" sz="2100">
                <a:ea typeface="ＭＳ Ｐゴシック" panose="020B0600070205080204" pitchFamily="34" charset="-128"/>
              </a:rPr>
              <a:t>Subsampling pixels will not change the object</a:t>
            </a:r>
            <a:endParaRPr lang="zh-TW" altLang="en-US" sz="2100">
              <a:ea typeface="ＭＳ Ｐゴシック" panose="020B0600070205080204" pitchFamily="34" charset="-128"/>
            </a:endParaRPr>
          </a:p>
        </p:txBody>
      </p:sp>
      <p:pic>
        <p:nvPicPr>
          <p:cNvPr id="6" name="Picture 2" descr="http://insider.si.edu/wordpress/wp-content/uploads/2016/04/Mountain_Bluebird.jpg">
            <a:extLst>
              <a:ext uri="{FF2B5EF4-FFF2-40B4-BE49-F238E27FC236}">
                <a16:creationId xmlns:a16="http://schemas.microsoft.com/office/drawing/2014/main" id="{AA1B6B98-ECDE-96E5-04F0-394F27FE4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756" y="2193131"/>
            <a:ext cx="2501504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://insider.si.edu/wordpress/wp-content/uploads/2016/04/Mountain_Bluebird.jpg">
            <a:extLst>
              <a:ext uri="{FF2B5EF4-FFF2-40B4-BE49-F238E27FC236}">
                <a16:creationId xmlns:a16="http://schemas.microsoft.com/office/drawing/2014/main" id="{B4F865EF-21BF-CC7E-C91C-7F56FA685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178" y="2575323"/>
            <a:ext cx="1318022" cy="892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向右箭號 3">
            <a:extLst>
              <a:ext uri="{FF2B5EF4-FFF2-40B4-BE49-F238E27FC236}">
                <a16:creationId xmlns:a16="http://schemas.microsoft.com/office/drawing/2014/main" id="{949A31BC-EEB7-9FF6-35EE-6BF76B40C7C0}"/>
              </a:ext>
            </a:extLst>
          </p:cNvPr>
          <p:cNvSpPr/>
          <p:nvPr/>
        </p:nvSpPr>
        <p:spPr>
          <a:xfrm>
            <a:off x="4441031" y="2720579"/>
            <a:ext cx="1395413" cy="60245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9" name="文字方塊 5">
            <a:extLst>
              <a:ext uri="{FF2B5EF4-FFF2-40B4-BE49-F238E27FC236}">
                <a16:creationId xmlns:a16="http://schemas.microsoft.com/office/drawing/2014/main" id="{FA83D90F-D4AF-0367-5C8D-DC940E29D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1260" y="3318272"/>
            <a:ext cx="15573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>
                <a:solidFill>
                  <a:srgbClr val="FF0000"/>
                </a:solidFill>
              </a:rPr>
              <a:t>Subsampling</a:t>
            </a:r>
            <a:endParaRPr lang="zh-TW" altLang="en-US" sz="1800">
              <a:solidFill>
                <a:srgbClr val="FF0000"/>
              </a:solidFill>
            </a:endParaRPr>
          </a:p>
        </p:txBody>
      </p:sp>
      <p:sp>
        <p:nvSpPr>
          <p:cNvPr id="10" name="文字方塊 6">
            <a:extLst>
              <a:ext uri="{FF2B5EF4-FFF2-40B4-BE49-F238E27FC236}">
                <a16:creationId xmlns:a16="http://schemas.microsoft.com/office/drawing/2014/main" id="{CD262B93-0B19-8153-BAED-F35FDB5D66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0319" y="1806178"/>
            <a:ext cx="112156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100"/>
              <a:t>bird</a:t>
            </a:r>
            <a:endParaRPr lang="zh-TW" altLang="en-US" sz="2100"/>
          </a:p>
        </p:txBody>
      </p:sp>
      <p:sp>
        <p:nvSpPr>
          <p:cNvPr id="11" name="文字方塊 8">
            <a:extLst>
              <a:ext uri="{FF2B5EF4-FFF2-40B4-BE49-F238E27FC236}">
                <a16:creationId xmlns:a16="http://schemas.microsoft.com/office/drawing/2014/main" id="{9916A823-4A46-C5E9-D82A-5F46C2DAF8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175272"/>
            <a:ext cx="112037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100"/>
              <a:t>bird</a:t>
            </a:r>
            <a:endParaRPr lang="zh-TW" altLang="en-US" sz="2100"/>
          </a:p>
        </p:txBody>
      </p:sp>
      <p:sp>
        <p:nvSpPr>
          <p:cNvPr id="12" name="文字方塊 7">
            <a:extLst>
              <a:ext uri="{FF2B5EF4-FFF2-40B4-BE49-F238E27FC236}">
                <a16:creationId xmlns:a16="http://schemas.microsoft.com/office/drawing/2014/main" id="{76621C7A-FEC2-6A43-73A7-2D31A7381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163108"/>
            <a:ext cx="547330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 dirty="0"/>
              <a:t>We can subsample the pixels to make image smaller</a:t>
            </a:r>
            <a:endParaRPr lang="zh-TW" altLang="en-US" sz="18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69D8AEB-1E68-B0C0-BE2E-7A7F58A0D8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5919" y="4440107"/>
            <a:ext cx="54506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 dirty="0"/>
              <a:t>fewer parameters to characterize the image</a:t>
            </a:r>
            <a:endParaRPr lang="zh-TW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  <p:bldP spid="12" grpId="0"/>
      <p:bldP spid="1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>
            <a:extLst>
              <a:ext uri="{FF2B5EF4-FFF2-40B4-BE49-F238E27FC236}">
                <a16:creationId xmlns:a16="http://schemas.microsoft.com/office/drawing/2014/main" id="{AC88C937-C152-989E-25E4-6C7C431C1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90550"/>
            <a:ext cx="7307580" cy="738664"/>
          </a:xfrm>
        </p:spPr>
        <p:txBody>
          <a:bodyPr/>
          <a:lstStyle/>
          <a:p>
            <a:r>
              <a:rPr lang="en-US" altLang="en-US" sz="2400" dirty="0">
                <a:ea typeface="ＭＳ Ｐゴシック" panose="020B0600070205080204" pitchFamily="34" charset="-128"/>
              </a:rPr>
              <a:t>A CNN compresses a fully connected network in two ways: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DF246-A03B-8052-F035-53B5351C3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000" y="1885950"/>
            <a:ext cx="6343650" cy="1107996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Reducing the number of connections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Shared weights on the edges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Max pooling further reduces the complexity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標題 1">
            <a:extLst>
              <a:ext uri="{FF2B5EF4-FFF2-40B4-BE49-F238E27FC236}">
                <a16:creationId xmlns:a16="http://schemas.microsoft.com/office/drawing/2014/main" id="{E0F30A11-6B4C-395C-485B-0C96E5771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488" y="273844"/>
            <a:ext cx="5915025" cy="615553"/>
          </a:xfrm>
        </p:spPr>
        <p:txBody>
          <a:bodyPr/>
          <a:lstStyle/>
          <a:p>
            <a:r>
              <a:rPr lang="en-US" altLang="zh-TW">
                <a:ea typeface="ＭＳ Ｐゴシック" panose="020B0600070205080204" pitchFamily="34" charset="-128"/>
              </a:rPr>
              <a:t>Max Pooling</a:t>
            </a:r>
            <a:endParaRPr lang="zh-TW" altLang="en-US">
              <a:ea typeface="ＭＳ Ｐゴシック" panose="020B0600070205080204" pitchFamily="34" charset="-128"/>
            </a:endParaRPr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45986ECA-0253-20D0-D7F3-1633B23DB705}"/>
              </a:ext>
            </a:extLst>
          </p:cNvPr>
          <p:cNvGraphicFramePr>
            <a:graphicFrameLocks/>
          </p:cNvGraphicFramePr>
          <p:nvPr/>
        </p:nvGraphicFramePr>
        <p:xfrm>
          <a:off x="1396604" y="1877616"/>
          <a:ext cx="2156220" cy="2057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9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9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93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93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93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68604" marR="68604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604" marR="68604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604" marR="68604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604" marR="68604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604" marR="68604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604" marR="68604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604" marR="68604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604" marR="68604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604" marR="68604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604" marR="68604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604" marR="68604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604" marR="68604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604" marR="68604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604" marR="68604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604" marR="68604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604" marR="68604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604" marR="68604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604" marR="68604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604" marR="68604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604" marR="68604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604" marR="68604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604" marR="68604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604" marR="68604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604" marR="68604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604" marR="68604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604" marR="68604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604" marR="68604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604" marR="68604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604" marR="68604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604" marR="68604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604" marR="68604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604" marR="68604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604" marR="68604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604" marR="68604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68604" marR="68604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 marL="68604" marR="68604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1797" name="文字方塊 4">
            <a:extLst>
              <a:ext uri="{FF2B5EF4-FFF2-40B4-BE49-F238E27FC236}">
                <a16:creationId xmlns:a16="http://schemas.microsoft.com/office/drawing/2014/main" id="{6965D1DD-7221-3BF6-EBF1-7DACEACA10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4247" y="4119563"/>
            <a:ext cx="17609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1800"/>
              <a:t>6 x 6 image</a:t>
            </a:r>
            <a:endParaRPr lang="zh-TW" altLang="en-US" sz="1800"/>
          </a:p>
        </p:txBody>
      </p:sp>
      <p:sp>
        <p:nvSpPr>
          <p:cNvPr id="7" name="橢圓 5">
            <a:extLst>
              <a:ext uri="{FF2B5EF4-FFF2-40B4-BE49-F238E27FC236}">
                <a16:creationId xmlns:a16="http://schemas.microsoft.com/office/drawing/2014/main" id="{1F1092C9-0539-8B36-AE1D-CEFAB392B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2429" y="2314575"/>
            <a:ext cx="539353" cy="540544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dk1"/>
                </a:solidFill>
              </a:rPr>
              <a:t>3</a:t>
            </a:r>
            <a:endParaRPr lang="zh-TW" altLang="en-US" dirty="0">
              <a:solidFill>
                <a:schemeClr val="dk1"/>
              </a:solidFill>
            </a:endParaRPr>
          </a:p>
        </p:txBody>
      </p:sp>
      <p:sp>
        <p:nvSpPr>
          <p:cNvPr id="8" name="橢圓 6">
            <a:extLst>
              <a:ext uri="{FF2B5EF4-FFF2-40B4-BE49-F238E27FC236}">
                <a16:creationId xmlns:a16="http://schemas.microsoft.com/office/drawing/2014/main" id="{CC188BD6-EEB0-6663-5AEF-226AB1419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1091" y="2314575"/>
            <a:ext cx="539353" cy="540544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dk1"/>
                </a:solidFill>
              </a:rPr>
              <a:t>0</a:t>
            </a:r>
            <a:endParaRPr lang="zh-TW" altLang="en-US" dirty="0">
              <a:solidFill>
                <a:schemeClr val="dk1"/>
              </a:solidFill>
            </a:endParaRPr>
          </a:p>
        </p:txBody>
      </p:sp>
      <p:sp>
        <p:nvSpPr>
          <p:cNvPr id="9" name="橢圓 7">
            <a:extLst>
              <a:ext uri="{FF2B5EF4-FFF2-40B4-BE49-F238E27FC236}">
                <a16:creationId xmlns:a16="http://schemas.microsoft.com/office/drawing/2014/main" id="{2CF3AAAC-3D1E-A1FC-E863-E47EEAE9C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1091" y="3146823"/>
            <a:ext cx="539353" cy="539353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dk1"/>
                </a:solidFill>
              </a:rPr>
              <a:t>1</a:t>
            </a:r>
            <a:endParaRPr lang="zh-TW" altLang="en-US" dirty="0">
              <a:solidFill>
                <a:schemeClr val="dk1"/>
              </a:solidFill>
            </a:endParaRPr>
          </a:p>
        </p:txBody>
      </p:sp>
      <p:sp>
        <p:nvSpPr>
          <p:cNvPr id="10" name="橢圓 8">
            <a:extLst>
              <a:ext uri="{FF2B5EF4-FFF2-40B4-BE49-F238E27FC236}">
                <a16:creationId xmlns:a16="http://schemas.microsoft.com/office/drawing/2014/main" id="{3800FA77-96A8-EACD-F2F0-331A795F95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2429" y="3146823"/>
            <a:ext cx="539353" cy="539353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dk1"/>
                </a:solidFill>
              </a:rPr>
              <a:t>3</a:t>
            </a:r>
            <a:endParaRPr lang="zh-TW" altLang="en-US" dirty="0">
              <a:solidFill>
                <a:schemeClr val="dk1"/>
              </a:solidFill>
            </a:endParaRPr>
          </a:p>
        </p:txBody>
      </p:sp>
      <p:sp>
        <p:nvSpPr>
          <p:cNvPr id="11" name="橢圓 9">
            <a:extLst>
              <a:ext uri="{FF2B5EF4-FFF2-40B4-BE49-F238E27FC236}">
                <a16:creationId xmlns:a16="http://schemas.microsoft.com/office/drawing/2014/main" id="{9BDD6866-F411-F6E7-BBBF-A9BAF5FB19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4113" y="2477691"/>
            <a:ext cx="540544" cy="540544"/>
          </a:xfrm>
          <a:prstGeom prst="ellipse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dk1"/>
                </a:solidFill>
              </a:rPr>
              <a:t>-1</a:t>
            </a:r>
            <a:endParaRPr lang="zh-TW" altLang="en-US" dirty="0">
              <a:solidFill>
                <a:schemeClr val="dk1"/>
              </a:solidFill>
            </a:endParaRPr>
          </a:p>
        </p:txBody>
      </p:sp>
      <p:sp>
        <p:nvSpPr>
          <p:cNvPr id="12" name="橢圓 10">
            <a:extLst>
              <a:ext uri="{FF2B5EF4-FFF2-40B4-BE49-F238E27FC236}">
                <a16:creationId xmlns:a16="http://schemas.microsoft.com/office/drawing/2014/main" id="{0098EB51-9AC4-9C5A-56E9-82993DE1E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8969" y="2461023"/>
            <a:ext cx="540544" cy="540544"/>
          </a:xfrm>
          <a:prstGeom prst="ellipse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dk1"/>
                </a:solidFill>
              </a:rPr>
              <a:t>1</a:t>
            </a:r>
            <a:endParaRPr lang="zh-TW" altLang="en-US" dirty="0">
              <a:solidFill>
                <a:schemeClr val="dk1"/>
              </a:solidFill>
            </a:endParaRPr>
          </a:p>
        </p:txBody>
      </p:sp>
      <p:sp>
        <p:nvSpPr>
          <p:cNvPr id="13" name="橢圓 11">
            <a:extLst>
              <a:ext uri="{FF2B5EF4-FFF2-40B4-BE49-F238E27FC236}">
                <a16:creationId xmlns:a16="http://schemas.microsoft.com/office/drawing/2014/main" id="{26DD9113-0DBA-995F-ECE8-29BD88746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8969" y="3264694"/>
            <a:ext cx="540544" cy="539354"/>
          </a:xfrm>
          <a:prstGeom prst="ellipse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dk1"/>
                </a:solidFill>
              </a:rPr>
              <a:t>3</a:t>
            </a:r>
            <a:endParaRPr lang="zh-TW" altLang="en-US" dirty="0">
              <a:solidFill>
                <a:schemeClr val="dk1"/>
              </a:solidFill>
            </a:endParaRPr>
          </a:p>
        </p:txBody>
      </p:sp>
      <p:sp>
        <p:nvSpPr>
          <p:cNvPr id="14" name="橢圓 12">
            <a:extLst>
              <a:ext uri="{FF2B5EF4-FFF2-40B4-BE49-F238E27FC236}">
                <a16:creationId xmlns:a16="http://schemas.microsoft.com/office/drawing/2014/main" id="{9BE51D07-5520-63FB-2541-5A51C4B9F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4829" y="3265885"/>
            <a:ext cx="540544" cy="540544"/>
          </a:xfrm>
          <a:prstGeom prst="ellipse">
            <a:avLst/>
          </a:prstGeom>
          <a:gradFill rotWithShape="1">
            <a:gsLst>
              <a:gs pos="0">
                <a:srgbClr val="F6F6FF"/>
              </a:gs>
              <a:gs pos="64999">
                <a:srgbClr val="EBEBFF"/>
              </a:gs>
              <a:gs pos="100000">
                <a:srgbClr val="E3E3FF"/>
              </a:gs>
            </a:gsLst>
            <a:lin ang="5400000" scaled="1"/>
          </a:gradFill>
          <a:ln w="9525">
            <a:solidFill>
              <a:srgbClr val="DCDCFA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chemeClr val="dk1"/>
                </a:solidFill>
              </a:rPr>
              <a:t>0</a:t>
            </a:r>
            <a:endParaRPr lang="zh-TW" altLang="en-US" dirty="0">
              <a:solidFill>
                <a:schemeClr val="dk1"/>
              </a:solidFill>
            </a:endParaRPr>
          </a:p>
        </p:txBody>
      </p:sp>
      <p:sp>
        <p:nvSpPr>
          <p:cNvPr id="31806" name="文字方塊 13">
            <a:extLst>
              <a:ext uri="{FF2B5EF4-FFF2-40B4-BE49-F238E27FC236}">
                <a16:creationId xmlns:a16="http://schemas.microsoft.com/office/drawing/2014/main" id="{50E44F28-35A2-0434-C2A4-5995559993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2650" y="3889772"/>
            <a:ext cx="17597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1800"/>
              <a:t>2 x 2 image</a:t>
            </a:r>
            <a:endParaRPr lang="zh-TW" altLang="en-US" sz="1800"/>
          </a:p>
        </p:txBody>
      </p:sp>
      <p:sp>
        <p:nvSpPr>
          <p:cNvPr id="16" name="文字方塊 14">
            <a:extLst>
              <a:ext uri="{FF2B5EF4-FFF2-40B4-BE49-F238E27FC236}">
                <a16:creationId xmlns:a16="http://schemas.microsoft.com/office/drawing/2014/main" id="{EB49264F-1028-6503-1ACD-6CD72AFF8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0985" y="4274344"/>
            <a:ext cx="170021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100">
                <a:solidFill>
                  <a:srgbClr val="0000FF"/>
                </a:solidFill>
              </a:rPr>
              <a:t>Each filter </a:t>
            </a:r>
          </a:p>
          <a:p>
            <a:pPr algn="ctr" eaLnBrk="1" hangingPunct="1"/>
            <a:r>
              <a:rPr lang="en-US" altLang="zh-TW" sz="2100">
                <a:solidFill>
                  <a:srgbClr val="0000FF"/>
                </a:solidFill>
              </a:rPr>
              <a:t>is a channel</a:t>
            </a:r>
            <a:endParaRPr lang="zh-TW" altLang="en-US" sz="2100">
              <a:solidFill>
                <a:srgbClr val="0000FF"/>
              </a:solidFill>
            </a:endParaRPr>
          </a:p>
        </p:txBody>
      </p:sp>
      <p:sp>
        <p:nvSpPr>
          <p:cNvPr id="17" name="向右箭號 15">
            <a:extLst>
              <a:ext uri="{FF2B5EF4-FFF2-40B4-BE49-F238E27FC236}">
                <a16:creationId xmlns:a16="http://schemas.microsoft.com/office/drawing/2014/main" id="{A57AEE11-B4E6-EF5D-792E-CC0CE0D52E79}"/>
              </a:ext>
            </a:extLst>
          </p:cNvPr>
          <p:cNvSpPr/>
          <p:nvPr/>
        </p:nvSpPr>
        <p:spPr>
          <a:xfrm>
            <a:off x="3507581" y="2046685"/>
            <a:ext cx="644129" cy="63579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59AEC2C-5ACA-6541-4614-D1667E9B3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0985" y="1468041"/>
            <a:ext cx="170973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100"/>
              <a:t>New image </a:t>
            </a:r>
          </a:p>
          <a:p>
            <a:pPr algn="ctr" eaLnBrk="1" hangingPunct="1"/>
            <a:r>
              <a:rPr lang="en-US" altLang="zh-TW" sz="2100"/>
              <a:t>but smaller</a:t>
            </a:r>
            <a:endParaRPr lang="zh-TW" altLang="en-US" sz="210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BBCFC4E-72D7-9213-D716-1236A0D43415}"/>
              </a:ext>
            </a:extLst>
          </p:cNvPr>
          <p:cNvSpPr/>
          <p:nvPr/>
        </p:nvSpPr>
        <p:spPr>
          <a:xfrm>
            <a:off x="4154092" y="1957388"/>
            <a:ext cx="1031081" cy="80129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100" dirty="0">
                <a:solidFill>
                  <a:srgbClr val="000000"/>
                </a:solidFill>
              </a:rPr>
              <a:t>Conv</a:t>
            </a:r>
            <a:endParaRPr lang="zh-TW" altLang="en-US" sz="2100" dirty="0">
              <a:solidFill>
                <a:srgbClr val="000000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EBC141D-37D7-7643-E53A-7F3C50FB65D1}"/>
              </a:ext>
            </a:extLst>
          </p:cNvPr>
          <p:cNvSpPr/>
          <p:nvPr/>
        </p:nvSpPr>
        <p:spPr>
          <a:xfrm>
            <a:off x="4151710" y="3140869"/>
            <a:ext cx="1033463" cy="8001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100" dirty="0">
                <a:solidFill>
                  <a:srgbClr val="000000"/>
                </a:solidFill>
              </a:rPr>
              <a:t>Max</a:t>
            </a:r>
          </a:p>
          <a:p>
            <a:pPr algn="ctr">
              <a:defRPr/>
            </a:pPr>
            <a:r>
              <a:rPr lang="en-US" altLang="zh-TW" sz="2100" dirty="0">
                <a:solidFill>
                  <a:srgbClr val="000000"/>
                </a:solidFill>
              </a:rPr>
              <a:t>Pooling</a:t>
            </a:r>
            <a:endParaRPr lang="zh-TW" altLang="en-US" sz="2100" dirty="0">
              <a:solidFill>
                <a:srgbClr val="000000"/>
              </a:solidFill>
            </a:endParaRPr>
          </a:p>
        </p:txBody>
      </p:sp>
      <p:sp>
        <p:nvSpPr>
          <p:cNvPr id="21" name="向右箭號 20">
            <a:extLst>
              <a:ext uri="{FF2B5EF4-FFF2-40B4-BE49-F238E27FC236}">
                <a16:creationId xmlns:a16="http://schemas.microsoft.com/office/drawing/2014/main" id="{AB20307F-B9C8-0A09-DB7D-005C084443D5}"/>
              </a:ext>
            </a:extLst>
          </p:cNvPr>
          <p:cNvSpPr/>
          <p:nvPr/>
        </p:nvSpPr>
        <p:spPr>
          <a:xfrm>
            <a:off x="5176837" y="3217069"/>
            <a:ext cx="644129" cy="6346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22" name="向右箭號 21">
            <a:extLst>
              <a:ext uri="{FF2B5EF4-FFF2-40B4-BE49-F238E27FC236}">
                <a16:creationId xmlns:a16="http://schemas.microsoft.com/office/drawing/2014/main" id="{B21B027F-C2E3-5600-74DA-6456AADAA4EA}"/>
              </a:ext>
            </a:extLst>
          </p:cNvPr>
          <p:cNvSpPr/>
          <p:nvPr/>
        </p:nvSpPr>
        <p:spPr>
          <a:xfrm rot="5400000">
            <a:off x="4483894" y="2638425"/>
            <a:ext cx="369094" cy="63579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標題 1">
            <a:extLst>
              <a:ext uri="{FF2B5EF4-FFF2-40B4-BE49-F238E27FC236}">
                <a16:creationId xmlns:a16="http://schemas.microsoft.com/office/drawing/2014/main" id="{28CB495C-1061-9D02-A46A-41DBD3967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488" y="273844"/>
            <a:ext cx="5915025" cy="615553"/>
          </a:xfrm>
        </p:spPr>
        <p:txBody>
          <a:bodyPr/>
          <a:lstStyle/>
          <a:p>
            <a:r>
              <a:rPr lang="en-US" altLang="zh-TW">
                <a:ea typeface="ＭＳ Ｐゴシック" panose="020B0600070205080204" pitchFamily="34" charset="-128"/>
              </a:rPr>
              <a:t>The whole CNN</a:t>
            </a:r>
            <a:endParaRPr lang="zh-TW" altLang="en-US">
              <a:ea typeface="ＭＳ Ｐゴシック" panose="020B0600070205080204" pitchFamily="34" charset="-128"/>
            </a:endParaRPr>
          </a:p>
        </p:txBody>
      </p:sp>
      <p:pic>
        <p:nvPicPr>
          <p:cNvPr id="32770" name="Picture 2" descr="http://s.hswstatic.com/gif/whiskers-sam.jpg">
            <a:extLst>
              <a:ext uri="{FF2B5EF4-FFF2-40B4-BE49-F238E27FC236}">
                <a16:creationId xmlns:a16="http://schemas.microsoft.com/office/drawing/2014/main" id="{2DC5C4DA-8EA0-E693-C449-2B76CF1E2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203" y="144066"/>
            <a:ext cx="1328738" cy="902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10">
            <a:extLst>
              <a:ext uri="{FF2B5EF4-FFF2-40B4-BE49-F238E27FC236}">
                <a16:creationId xmlns:a16="http://schemas.microsoft.com/office/drawing/2014/main" id="{E2B28BEA-6006-3956-8564-459E62C0AC53}"/>
              </a:ext>
            </a:extLst>
          </p:cNvPr>
          <p:cNvSpPr/>
          <p:nvPr/>
        </p:nvSpPr>
        <p:spPr>
          <a:xfrm>
            <a:off x="5080442" y="1447129"/>
            <a:ext cx="1302543" cy="41736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500" dirty="0">
                <a:solidFill>
                  <a:srgbClr val="000000"/>
                </a:solidFill>
              </a:rPr>
              <a:t>Convolution</a:t>
            </a:r>
            <a:endParaRPr lang="zh-TW" altLang="en-US" sz="1500" dirty="0">
              <a:solidFill>
                <a:srgbClr val="000000"/>
              </a:solidFill>
            </a:endParaRPr>
          </a:p>
        </p:txBody>
      </p:sp>
      <p:sp>
        <p:nvSpPr>
          <p:cNvPr id="7" name="矩形 12">
            <a:extLst>
              <a:ext uri="{FF2B5EF4-FFF2-40B4-BE49-F238E27FC236}">
                <a16:creationId xmlns:a16="http://schemas.microsoft.com/office/drawing/2014/main" id="{FEE34A12-9739-396D-6CA9-489B1362E587}"/>
              </a:ext>
            </a:extLst>
          </p:cNvPr>
          <p:cNvSpPr/>
          <p:nvPr/>
        </p:nvSpPr>
        <p:spPr>
          <a:xfrm>
            <a:off x="5080442" y="2272138"/>
            <a:ext cx="1302543" cy="41736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500" dirty="0">
                <a:solidFill>
                  <a:srgbClr val="000000"/>
                </a:solidFill>
              </a:rPr>
              <a:t>Max Pooling</a:t>
            </a:r>
            <a:endParaRPr lang="zh-TW" altLang="en-US" sz="1500" dirty="0">
              <a:solidFill>
                <a:srgbClr val="000000"/>
              </a:solidFill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B8226CB7-575E-7854-4349-A4CEE9901AF1}"/>
              </a:ext>
            </a:extLst>
          </p:cNvPr>
          <p:cNvSpPr/>
          <p:nvPr/>
        </p:nvSpPr>
        <p:spPr>
          <a:xfrm>
            <a:off x="5080442" y="3073298"/>
            <a:ext cx="1302543" cy="41736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500" dirty="0">
                <a:solidFill>
                  <a:srgbClr val="000000"/>
                </a:solidFill>
              </a:rPr>
              <a:t>Convolution</a:t>
            </a:r>
            <a:endParaRPr lang="zh-TW" altLang="en-US" sz="1500" dirty="0">
              <a:solidFill>
                <a:srgbClr val="000000"/>
              </a:solidFill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id="{6FDB2E71-4D87-6B2C-9AE3-2ADDDA440142}"/>
              </a:ext>
            </a:extLst>
          </p:cNvPr>
          <p:cNvSpPr/>
          <p:nvPr/>
        </p:nvSpPr>
        <p:spPr>
          <a:xfrm>
            <a:off x="5080442" y="3848237"/>
            <a:ext cx="1302543" cy="41736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500" dirty="0">
                <a:solidFill>
                  <a:srgbClr val="000000"/>
                </a:solidFill>
              </a:rPr>
              <a:t>Max Pooling</a:t>
            </a:r>
            <a:endParaRPr lang="zh-TW" altLang="en-US" sz="1500" dirty="0">
              <a:solidFill>
                <a:srgbClr val="000000"/>
              </a:solidFill>
            </a:endParaRPr>
          </a:p>
        </p:txBody>
      </p:sp>
      <p:sp>
        <p:nvSpPr>
          <p:cNvPr id="10" name="向下箭號 11">
            <a:extLst>
              <a:ext uri="{FF2B5EF4-FFF2-40B4-BE49-F238E27FC236}">
                <a16:creationId xmlns:a16="http://schemas.microsoft.com/office/drawing/2014/main" id="{9334D3A6-0F62-864B-32DC-C632489E9C33}"/>
              </a:ext>
            </a:extLst>
          </p:cNvPr>
          <p:cNvSpPr/>
          <p:nvPr/>
        </p:nvSpPr>
        <p:spPr>
          <a:xfrm>
            <a:off x="5544741" y="1088232"/>
            <a:ext cx="409575" cy="33218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11" name="向下箭號 17">
            <a:extLst>
              <a:ext uri="{FF2B5EF4-FFF2-40B4-BE49-F238E27FC236}">
                <a16:creationId xmlns:a16="http://schemas.microsoft.com/office/drawing/2014/main" id="{D92A5CF2-421B-FBB2-7974-2377E59DAF26}"/>
              </a:ext>
            </a:extLst>
          </p:cNvPr>
          <p:cNvSpPr/>
          <p:nvPr/>
        </p:nvSpPr>
        <p:spPr>
          <a:xfrm>
            <a:off x="5544741" y="1921669"/>
            <a:ext cx="409575" cy="33218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12" name="向下箭號 18">
            <a:extLst>
              <a:ext uri="{FF2B5EF4-FFF2-40B4-BE49-F238E27FC236}">
                <a16:creationId xmlns:a16="http://schemas.microsoft.com/office/drawing/2014/main" id="{B5F26BCE-E589-D9EF-BD01-B26AFA7899EA}"/>
              </a:ext>
            </a:extLst>
          </p:cNvPr>
          <p:cNvSpPr/>
          <p:nvPr/>
        </p:nvSpPr>
        <p:spPr>
          <a:xfrm>
            <a:off x="5544741" y="2740819"/>
            <a:ext cx="409575" cy="33099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13" name="向下箭號 19">
            <a:extLst>
              <a:ext uri="{FF2B5EF4-FFF2-40B4-BE49-F238E27FC236}">
                <a16:creationId xmlns:a16="http://schemas.microsoft.com/office/drawing/2014/main" id="{BD94CEDB-7AF3-04A2-FE11-9A1542C106E5}"/>
              </a:ext>
            </a:extLst>
          </p:cNvPr>
          <p:cNvSpPr/>
          <p:nvPr/>
        </p:nvSpPr>
        <p:spPr>
          <a:xfrm>
            <a:off x="5544741" y="3517107"/>
            <a:ext cx="409575" cy="33099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32787" name="文字方塊 20">
            <a:extLst>
              <a:ext uri="{FF2B5EF4-FFF2-40B4-BE49-F238E27FC236}">
                <a16:creationId xmlns:a16="http://schemas.microsoft.com/office/drawing/2014/main" id="{1CEB700B-ED28-9C7E-85D2-98EAE22DA2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1554" y="2561035"/>
            <a:ext cx="126801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Can repeat many times</a:t>
            </a:r>
            <a:endParaRPr lang="zh-TW" altLang="en-US" sz="1800"/>
          </a:p>
        </p:txBody>
      </p:sp>
      <p:sp>
        <p:nvSpPr>
          <p:cNvPr id="15" name="左大括弧 22">
            <a:extLst>
              <a:ext uri="{FF2B5EF4-FFF2-40B4-BE49-F238E27FC236}">
                <a16:creationId xmlns:a16="http://schemas.microsoft.com/office/drawing/2014/main" id="{27DE5E1D-1E6A-EF3D-8B83-22E1DCB5AF8B}"/>
              </a:ext>
            </a:extLst>
          </p:cNvPr>
          <p:cNvSpPr/>
          <p:nvPr/>
        </p:nvSpPr>
        <p:spPr>
          <a:xfrm flipH="1">
            <a:off x="6412707" y="1354932"/>
            <a:ext cx="251222" cy="3036094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16" name="矩形 25">
            <a:extLst>
              <a:ext uri="{FF2B5EF4-FFF2-40B4-BE49-F238E27FC236}">
                <a16:creationId xmlns:a16="http://schemas.microsoft.com/office/drawing/2014/main" id="{7AB85837-C2F6-EA49-58A3-54023AC0834C}"/>
              </a:ext>
            </a:extLst>
          </p:cNvPr>
          <p:cNvSpPr/>
          <p:nvPr/>
        </p:nvSpPr>
        <p:spPr>
          <a:xfrm>
            <a:off x="5035154" y="1385887"/>
            <a:ext cx="1393031" cy="14251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17" name="文字方塊 24">
            <a:extLst>
              <a:ext uri="{FF2B5EF4-FFF2-40B4-BE49-F238E27FC236}">
                <a16:creationId xmlns:a16="http://schemas.microsoft.com/office/drawing/2014/main" id="{35F985F3-B910-43F3-2ACB-C6610A195FF5}"/>
              </a:ext>
            </a:extLst>
          </p:cNvPr>
          <p:cNvSpPr txBox="1"/>
          <p:nvPr/>
        </p:nvSpPr>
        <p:spPr>
          <a:xfrm>
            <a:off x="2179093" y="2676485"/>
            <a:ext cx="1572887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dirty="0"/>
              <a:t>A new image</a:t>
            </a:r>
            <a:endParaRPr lang="zh-TW" altLang="en-US" dirty="0"/>
          </a:p>
        </p:txBody>
      </p:sp>
      <p:sp>
        <p:nvSpPr>
          <p:cNvPr id="18" name="文字方塊 26">
            <a:extLst>
              <a:ext uri="{FF2B5EF4-FFF2-40B4-BE49-F238E27FC236}">
                <a16:creationId xmlns:a16="http://schemas.microsoft.com/office/drawing/2014/main" id="{CE77ADB8-048E-E615-CFC0-AA3120B21A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4007" y="3907631"/>
            <a:ext cx="321706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100"/>
              <a:t>The number of channels is the number of filters</a:t>
            </a:r>
            <a:endParaRPr lang="zh-TW" altLang="en-US" sz="2100"/>
          </a:p>
        </p:txBody>
      </p:sp>
      <p:sp>
        <p:nvSpPr>
          <p:cNvPr id="19" name="文字方塊 27">
            <a:extLst>
              <a:ext uri="{FF2B5EF4-FFF2-40B4-BE49-F238E27FC236}">
                <a16:creationId xmlns:a16="http://schemas.microsoft.com/office/drawing/2014/main" id="{4711D79B-E622-EC45-991E-995434E356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4006" y="3188494"/>
            <a:ext cx="318730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100"/>
              <a:t>Smaller than the original image</a:t>
            </a:r>
            <a:endParaRPr lang="zh-TW" altLang="en-US" sz="2100"/>
          </a:p>
        </p:txBody>
      </p:sp>
      <p:cxnSp>
        <p:nvCxnSpPr>
          <p:cNvPr id="20" name="直線單箭頭接點 6">
            <a:extLst>
              <a:ext uri="{FF2B5EF4-FFF2-40B4-BE49-F238E27FC236}">
                <a16:creationId xmlns:a16="http://schemas.microsoft.com/office/drawing/2014/main" id="{D3BB5B03-5B24-398B-70D3-A616148DB411}"/>
              </a:ext>
            </a:extLst>
          </p:cNvPr>
          <p:cNvCxnSpPr/>
          <p:nvPr/>
        </p:nvCxnSpPr>
        <p:spPr>
          <a:xfrm flipH="1">
            <a:off x="3794523" y="2906316"/>
            <a:ext cx="170259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8">
            <a:extLst>
              <a:ext uri="{FF2B5EF4-FFF2-40B4-BE49-F238E27FC236}">
                <a16:creationId xmlns:a16="http://schemas.microsoft.com/office/drawing/2014/main" id="{8A6A45B8-353F-1BDA-557F-D7E75AC0599E}"/>
              </a:ext>
            </a:extLst>
          </p:cNvPr>
          <p:cNvSpPr/>
          <p:nvPr/>
        </p:nvSpPr>
        <p:spPr>
          <a:xfrm>
            <a:off x="5035154" y="3001566"/>
            <a:ext cx="1393031" cy="14251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grpSp>
        <p:nvGrpSpPr>
          <p:cNvPr id="22" name="群組 7">
            <a:extLst>
              <a:ext uri="{FF2B5EF4-FFF2-40B4-BE49-F238E27FC236}">
                <a16:creationId xmlns:a16="http://schemas.microsoft.com/office/drawing/2014/main" id="{15FD4445-4442-37BC-732C-954600DAE805}"/>
              </a:ext>
            </a:extLst>
          </p:cNvPr>
          <p:cNvGrpSpPr>
            <a:grpSpLocks/>
          </p:cNvGrpSpPr>
          <p:nvPr/>
        </p:nvGrpSpPr>
        <p:grpSpPr bwMode="auto">
          <a:xfrm>
            <a:off x="2314576" y="1208485"/>
            <a:ext cx="1460897" cy="1328738"/>
            <a:chOff x="1561968" y="1612084"/>
            <a:chExt cx="1947915" cy="1771562"/>
          </a:xfrm>
        </p:grpSpPr>
        <p:sp>
          <p:nvSpPr>
            <p:cNvPr id="23" name="橢圓 29">
              <a:extLst>
                <a:ext uri="{FF2B5EF4-FFF2-40B4-BE49-F238E27FC236}">
                  <a16:creationId xmlns:a16="http://schemas.microsoft.com/office/drawing/2014/main" id="{A81F607E-1067-DA31-10D7-10FCBF723F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3719" y="1612084"/>
              <a:ext cx="719157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dirty="0">
                  <a:solidFill>
                    <a:schemeClr val="dk1"/>
                  </a:solidFill>
                </a:rPr>
                <a:t>3</a:t>
              </a:r>
              <a:endParaRPr lang="zh-TW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24" name="橢圓 30">
              <a:extLst>
                <a:ext uri="{FF2B5EF4-FFF2-40B4-BE49-F238E27FC236}">
                  <a16:creationId xmlns:a16="http://schemas.microsoft.com/office/drawing/2014/main" id="{EC77920E-40F9-0435-66C1-377A585D77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5295" y="1612084"/>
              <a:ext cx="719157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dirty="0">
                  <a:solidFill>
                    <a:schemeClr val="dk1"/>
                  </a:solidFill>
                </a:rPr>
                <a:t>0</a:t>
              </a:r>
              <a:endParaRPr lang="zh-TW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25" name="橢圓 31">
              <a:extLst>
                <a:ext uri="{FF2B5EF4-FFF2-40B4-BE49-F238E27FC236}">
                  <a16:creationId xmlns:a16="http://schemas.microsoft.com/office/drawing/2014/main" id="{2F6B12BF-1919-D86D-4DEA-95242BB386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3544" y="2504215"/>
              <a:ext cx="720744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dirty="0">
                  <a:solidFill>
                    <a:schemeClr val="dk1"/>
                  </a:solidFill>
                </a:rPr>
                <a:t>1</a:t>
              </a:r>
              <a:endParaRPr lang="zh-TW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26" name="橢圓 32">
              <a:extLst>
                <a:ext uri="{FF2B5EF4-FFF2-40B4-BE49-F238E27FC236}">
                  <a16:creationId xmlns:a16="http://schemas.microsoft.com/office/drawing/2014/main" id="{5D0348FE-DEC9-729D-C2E6-C6FC74412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1968" y="2504215"/>
              <a:ext cx="720744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dirty="0">
                  <a:solidFill>
                    <a:schemeClr val="dk1"/>
                  </a:solidFill>
                </a:rPr>
                <a:t>3</a:t>
              </a:r>
              <a:endParaRPr lang="zh-TW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27" name="橢圓 33">
              <a:extLst>
                <a:ext uri="{FF2B5EF4-FFF2-40B4-BE49-F238E27FC236}">
                  <a16:creationId xmlns:a16="http://schemas.microsoft.com/office/drawing/2014/main" id="{82E09858-E749-B0DA-3D38-3E34B8F82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2637" y="1829560"/>
              <a:ext cx="720744" cy="719102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dirty="0">
                  <a:solidFill>
                    <a:schemeClr val="dk1"/>
                  </a:solidFill>
                </a:rPr>
                <a:t>-1</a:t>
              </a:r>
              <a:endParaRPr lang="zh-TW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28" name="橢圓 34">
              <a:extLst>
                <a:ext uri="{FF2B5EF4-FFF2-40B4-BE49-F238E27FC236}">
                  <a16:creationId xmlns:a16="http://schemas.microsoft.com/office/drawing/2014/main" id="{9DD5D612-2D1E-3238-097D-DE5B1C6EE3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9139" y="1805749"/>
              <a:ext cx="720744" cy="720689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dirty="0">
                  <a:solidFill>
                    <a:schemeClr val="dk1"/>
                  </a:solidFill>
                </a:rPr>
                <a:t>1</a:t>
              </a:r>
              <a:endParaRPr lang="zh-TW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29" name="橢圓 35">
              <a:extLst>
                <a:ext uri="{FF2B5EF4-FFF2-40B4-BE49-F238E27FC236}">
                  <a16:creationId xmlns:a16="http://schemas.microsoft.com/office/drawing/2014/main" id="{9D0C0695-CB88-5980-7C80-687FCDA54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8975" y="2661369"/>
              <a:ext cx="719157" cy="719102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dirty="0">
                  <a:solidFill>
                    <a:schemeClr val="dk1"/>
                  </a:solidFill>
                </a:rPr>
                <a:t>3</a:t>
              </a:r>
              <a:endParaRPr lang="zh-TW" altLang="en-US" dirty="0">
                <a:solidFill>
                  <a:schemeClr val="dk1"/>
                </a:solidFill>
              </a:endParaRPr>
            </a:p>
          </p:txBody>
        </p:sp>
        <p:sp>
          <p:nvSpPr>
            <p:cNvPr id="30" name="橢圓 36">
              <a:extLst>
                <a:ext uri="{FF2B5EF4-FFF2-40B4-BE49-F238E27FC236}">
                  <a16:creationId xmlns:a16="http://schemas.microsoft.com/office/drawing/2014/main" id="{889A1929-61BB-268C-A216-43332688BC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6761" y="2662957"/>
              <a:ext cx="719156" cy="720689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dirty="0">
                  <a:solidFill>
                    <a:schemeClr val="dk1"/>
                  </a:solidFill>
                </a:rPr>
                <a:t>0</a:t>
              </a:r>
              <a:endParaRPr lang="zh-TW" altLang="en-US" dirty="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  <p:bldP spid="19" grpId="0"/>
      <p:bldP spid="2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標題 1">
            <a:extLst>
              <a:ext uri="{FF2B5EF4-FFF2-40B4-BE49-F238E27FC236}">
                <a16:creationId xmlns:a16="http://schemas.microsoft.com/office/drawing/2014/main" id="{6FECDC30-747D-0E79-B953-618A6578C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488" y="273844"/>
            <a:ext cx="5915025" cy="615553"/>
          </a:xfrm>
        </p:spPr>
        <p:txBody>
          <a:bodyPr/>
          <a:lstStyle/>
          <a:p>
            <a:r>
              <a:rPr lang="en-US" altLang="zh-TW">
                <a:ea typeface="ＭＳ Ｐゴシック" panose="020B0600070205080204" pitchFamily="34" charset="-128"/>
              </a:rPr>
              <a:t>The whole CNN</a:t>
            </a:r>
            <a:endParaRPr lang="zh-TW" altLang="en-US">
              <a:ea typeface="ＭＳ Ｐゴシック" panose="020B0600070205080204" pitchFamily="34" charset="-128"/>
            </a:endParaRPr>
          </a:p>
        </p:txBody>
      </p:sp>
      <p:grpSp>
        <p:nvGrpSpPr>
          <p:cNvPr id="33794" name="群組 3">
            <a:extLst>
              <a:ext uri="{FF2B5EF4-FFF2-40B4-BE49-F238E27FC236}">
                <a16:creationId xmlns:a16="http://schemas.microsoft.com/office/drawing/2014/main" id="{9FE7C222-BD72-3FB7-4948-5861BE30D3E7}"/>
              </a:ext>
            </a:extLst>
          </p:cNvPr>
          <p:cNvGrpSpPr>
            <a:grpSpLocks/>
          </p:cNvGrpSpPr>
          <p:nvPr/>
        </p:nvGrpSpPr>
        <p:grpSpPr bwMode="auto">
          <a:xfrm>
            <a:off x="1704975" y="1706166"/>
            <a:ext cx="2180035" cy="2400300"/>
            <a:chOff x="-1626455" y="3999117"/>
            <a:chExt cx="2906568" cy="3201477"/>
          </a:xfrm>
        </p:grpSpPr>
        <p:pic>
          <p:nvPicPr>
            <p:cNvPr id="33825" name="圖片 4">
              <a:extLst>
                <a:ext uri="{FF2B5EF4-FFF2-40B4-BE49-F238E27FC236}">
                  <a16:creationId xmlns:a16="http://schemas.microsoft.com/office/drawing/2014/main" id="{37463A71-025B-0BA4-F6AE-20E923CA4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-1736746" y="4748962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文字方塊 5">
              <a:extLst>
                <a:ext uri="{FF2B5EF4-FFF2-40B4-BE49-F238E27FC236}">
                  <a16:creationId xmlns:a16="http://schemas.microsoft.com/office/drawing/2014/main" id="{16A61430-F16A-686D-98CD-DDD8D0E13566}"/>
                </a:ext>
              </a:extLst>
            </p:cNvPr>
            <p:cNvSpPr txBox="1"/>
            <p:nvPr/>
          </p:nvSpPr>
          <p:spPr>
            <a:xfrm>
              <a:off x="-1626455" y="5442856"/>
              <a:ext cx="2906568" cy="738913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1500" dirty="0">
                  <a:solidFill>
                    <a:srgbClr val="000000"/>
                  </a:solidFill>
                </a:rPr>
                <a:t>Fully Connected Feedforward network</a:t>
              </a:r>
              <a:endParaRPr lang="zh-TW" altLang="en-US" sz="15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33795" name="Picture 2" descr="http://s.hswstatic.com/gif/whiskers-sam.jpg">
            <a:extLst>
              <a:ext uri="{FF2B5EF4-FFF2-40B4-BE49-F238E27FC236}">
                <a16:creationId xmlns:a16="http://schemas.microsoft.com/office/drawing/2014/main" id="{E8A0EC2E-EFCA-9FA4-B5E5-08F7355CA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203" y="144066"/>
            <a:ext cx="1328738" cy="902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文字方塊 8">
            <a:extLst>
              <a:ext uri="{FF2B5EF4-FFF2-40B4-BE49-F238E27FC236}">
                <a16:creationId xmlns:a16="http://schemas.microsoft.com/office/drawing/2014/main" id="{F3662E02-CFD0-B6B2-6992-6ADD6B3CAB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1454" y="1279922"/>
            <a:ext cx="15347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1800"/>
              <a:t>cat dog ……</a:t>
            </a:r>
            <a:endParaRPr lang="zh-TW" altLang="en-US" sz="1800"/>
          </a:p>
        </p:txBody>
      </p:sp>
      <p:sp>
        <p:nvSpPr>
          <p:cNvPr id="10" name="矩形 10">
            <a:extLst>
              <a:ext uri="{FF2B5EF4-FFF2-40B4-BE49-F238E27FC236}">
                <a16:creationId xmlns:a16="http://schemas.microsoft.com/office/drawing/2014/main" id="{D527A54B-6E8E-D176-76F4-2A2A7E69CFEC}"/>
              </a:ext>
            </a:extLst>
          </p:cNvPr>
          <p:cNvSpPr/>
          <p:nvPr/>
        </p:nvSpPr>
        <p:spPr>
          <a:xfrm>
            <a:off x="5080442" y="1447129"/>
            <a:ext cx="1302543" cy="41736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500" dirty="0">
                <a:solidFill>
                  <a:srgbClr val="000000"/>
                </a:solidFill>
              </a:rPr>
              <a:t>Convolution</a:t>
            </a:r>
            <a:endParaRPr lang="zh-TW" altLang="en-US" sz="1500" dirty="0">
              <a:solidFill>
                <a:srgbClr val="000000"/>
              </a:solidFill>
            </a:endParaRPr>
          </a:p>
        </p:txBody>
      </p:sp>
      <p:sp>
        <p:nvSpPr>
          <p:cNvPr id="11" name="矩形 12">
            <a:extLst>
              <a:ext uri="{FF2B5EF4-FFF2-40B4-BE49-F238E27FC236}">
                <a16:creationId xmlns:a16="http://schemas.microsoft.com/office/drawing/2014/main" id="{1122C2FD-631E-B0F9-6B91-E42C3ECB1228}"/>
              </a:ext>
            </a:extLst>
          </p:cNvPr>
          <p:cNvSpPr/>
          <p:nvPr/>
        </p:nvSpPr>
        <p:spPr>
          <a:xfrm>
            <a:off x="5080442" y="2272138"/>
            <a:ext cx="1302543" cy="41736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500" dirty="0">
                <a:solidFill>
                  <a:srgbClr val="000000"/>
                </a:solidFill>
              </a:rPr>
              <a:t>Max Pooling</a:t>
            </a:r>
            <a:endParaRPr lang="zh-TW" altLang="en-US" sz="1500" dirty="0">
              <a:solidFill>
                <a:srgbClr val="000000"/>
              </a:solidFill>
            </a:endParaRPr>
          </a:p>
        </p:txBody>
      </p:sp>
      <p:sp>
        <p:nvSpPr>
          <p:cNvPr id="12" name="矩形 13">
            <a:extLst>
              <a:ext uri="{FF2B5EF4-FFF2-40B4-BE49-F238E27FC236}">
                <a16:creationId xmlns:a16="http://schemas.microsoft.com/office/drawing/2014/main" id="{8F17282D-C4B4-1CB2-3DB6-4113DB098548}"/>
              </a:ext>
            </a:extLst>
          </p:cNvPr>
          <p:cNvSpPr/>
          <p:nvPr/>
        </p:nvSpPr>
        <p:spPr>
          <a:xfrm>
            <a:off x="5080442" y="3073298"/>
            <a:ext cx="1302543" cy="41736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500" dirty="0">
                <a:solidFill>
                  <a:srgbClr val="000000"/>
                </a:solidFill>
              </a:rPr>
              <a:t>Convolution</a:t>
            </a:r>
            <a:endParaRPr lang="zh-TW" altLang="en-US" sz="1500" dirty="0">
              <a:solidFill>
                <a:srgbClr val="000000"/>
              </a:solidFill>
            </a:endParaRPr>
          </a:p>
        </p:txBody>
      </p:sp>
      <p:sp>
        <p:nvSpPr>
          <p:cNvPr id="13" name="矩形 14">
            <a:extLst>
              <a:ext uri="{FF2B5EF4-FFF2-40B4-BE49-F238E27FC236}">
                <a16:creationId xmlns:a16="http://schemas.microsoft.com/office/drawing/2014/main" id="{BD0FA64B-03B0-F4BA-FD1A-FF35BF190058}"/>
              </a:ext>
            </a:extLst>
          </p:cNvPr>
          <p:cNvSpPr/>
          <p:nvPr/>
        </p:nvSpPr>
        <p:spPr>
          <a:xfrm>
            <a:off x="5080442" y="3848237"/>
            <a:ext cx="1302543" cy="41736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1500" dirty="0">
                <a:solidFill>
                  <a:srgbClr val="000000"/>
                </a:solidFill>
              </a:rPr>
              <a:t>Max Pooling</a:t>
            </a:r>
            <a:endParaRPr lang="zh-TW" altLang="en-US" sz="1500" dirty="0">
              <a:solidFill>
                <a:srgbClr val="000000"/>
              </a:solidFill>
            </a:endParaRPr>
          </a:p>
        </p:txBody>
      </p:sp>
      <p:sp>
        <p:nvSpPr>
          <p:cNvPr id="14" name="文字方塊 15">
            <a:extLst>
              <a:ext uri="{FF2B5EF4-FFF2-40B4-BE49-F238E27FC236}">
                <a16:creationId xmlns:a16="http://schemas.microsoft.com/office/drawing/2014/main" id="{6BACDEB3-3937-2DC0-B477-02AF680D75B3}"/>
              </a:ext>
            </a:extLst>
          </p:cNvPr>
          <p:cNvSpPr txBox="1"/>
          <p:nvPr/>
        </p:nvSpPr>
        <p:spPr>
          <a:xfrm>
            <a:off x="3636164" y="4541750"/>
            <a:ext cx="1167743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Flattened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15" name="向下箭號 11">
            <a:extLst>
              <a:ext uri="{FF2B5EF4-FFF2-40B4-BE49-F238E27FC236}">
                <a16:creationId xmlns:a16="http://schemas.microsoft.com/office/drawing/2014/main" id="{94988D60-1299-B553-67A1-D1082984359E}"/>
              </a:ext>
            </a:extLst>
          </p:cNvPr>
          <p:cNvSpPr/>
          <p:nvPr/>
        </p:nvSpPr>
        <p:spPr>
          <a:xfrm>
            <a:off x="5544741" y="1088232"/>
            <a:ext cx="409575" cy="33218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16" name="向下箭號 17">
            <a:extLst>
              <a:ext uri="{FF2B5EF4-FFF2-40B4-BE49-F238E27FC236}">
                <a16:creationId xmlns:a16="http://schemas.microsoft.com/office/drawing/2014/main" id="{29755F49-1954-A895-802D-605901CBB36F}"/>
              </a:ext>
            </a:extLst>
          </p:cNvPr>
          <p:cNvSpPr/>
          <p:nvPr/>
        </p:nvSpPr>
        <p:spPr>
          <a:xfrm>
            <a:off x="5544741" y="1921669"/>
            <a:ext cx="409575" cy="33218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17" name="向下箭號 18">
            <a:extLst>
              <a:ext uri="{FF2B5EF4-FFF2-40B4-BE49-F238E27FC236}">
                <a16:creationId xmlns:a16="http://schemas.microsoft.com/office/drawing/2014/main" id="{794730D8-7DD3-737F-4E4F-B68A1DC6DF01}"/>
              </a:ext>
            </a:extLst>
          </p:cNvPr>
          <p:cNvSpPr/>
          <p:nvPr/>
        </p:nvSpPr>
        <p:spPr>
          <a:xfrm>
            <a:off x="5544741" y="2740819"/>
            <a:ext cx="409575" cy="33099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18" name="向下箭號 19">
            <a:extLst>
              <a:ext uri="{FF2B5EF4-FFF2-40B4-BE49-F238E27FC236}">
                <a16:creationId xmlns:a16="http://schemas.microsoft.com/office/drawing/2014/main" id="{F82D0A5B-9F99-BE94-7F77-0A10C2DA79E4}"/>
              </a:ext>
            </a:extLst>
          </p:cNvPr>
          <p:cNvSpPr/>
          <p:nvPr/>
        </p:nvSpPr>
        <p:spPr>
          <a:xfrm>
            <a:off x="5544741" y="3517107"/>
            <a:ext cx="409575" cy="33099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19" name="右彎箭號 16">
            <a:extLst>
              <a:ext uri="{FF2B5EF4-FFF2-40B4-BE49-F238E27FC236}">
                <a16:creationId xmlns:a16="http://schemas.microsoft.com/office/drawing/2014/main" id="{DFE60A66-3E2E-E78C-FC08-2F14D1E77C2C}"/>
              </a:ext>
            </a:extLst>
          </p:cNvPr>
          <p:cNvSpPr/>
          <p:nvPr/>
        </p:nvSpPr>
        <p:spPr>
          <a:xfrm rot="10800000">
            <a:off x="4804172" y="4314826"/>
            <a:ext cx="1033463" cy="564356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>
              <a:solidFill>
                <a:schemeClr val="tx1"/>
              </a:solidFill>
            </a:endParaRPr>
          </a:p>
        </p:txBody>
      </p:sp>
      <p:sp>
        <p:nvSpPr>
          <p:cNvPr id="20" name="右彎箭號 21">
            <a:extLst>
              <a:ext uri="{FF2B5EF4-FFF2-40B4-BE49-F238E27FC236}">
                <a16:creationId xmlns:a16="http://schemas.microsoft.com/office/drawing/2014/main" id="{51689291-3CBC-31A2-842B-AF1C4E45294A}"/>
              </a:ext>
            </a:extLst>
          </p:cNvPr>
          <p:cNvSpPr/>
          <p:nvPr/>
        </p:nvSpPr>
        <p:spPr>
          <a:xfrm rot="16200000">
            <a:off x="2758678" y="4005263"/>
            <a:ext cx="726281" cy="928688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>
              <a:solidFill>
                <a:schemeClr val="tx1"/>
              </a:solidFill>
            </a:endParaRPr>
          </a:p>
        </p:txBody>
      </p:sp>
      <p:sp>
        <p:nvSpPr>
          <p:cNvPr id="21" name="矩形 23">
            <a:extLst>
              <a:ext uri="{FF2B5EF4-FFF2-40B4-BE49-F238E27FC236}">
                <a16:creationId xmlns:a16="http://schemas.microsoft.com/office/drawing/2014/main" id="{CADB9231-0728-E58C-2CEE-8F3188CDFCDC}"/>
              </a:ext>
            </a:extLst>
          </p:cNvPr>
          <p:cNvSpPr/>
          <p:nvPr/>
        </p:nvSpPr>
        <p:spPr>
          <a:xfrm>
            <a:off x="1614488" y="1921669"/>
            <a:ext cx="3276600" cy="30539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22" name="文字方塊 24">
            <a:extLst>
              <a:ext uri="{FF2B5EF4-FFF2-40B4-BE49-F238E27FC236}">
                <a16:creationId xmlns:a16="http://schemas.microsoft.com/office/drawing/2014/main" id="{9096FBA9-2BB2-FA47-4236-15FD5CC45A23}"/>
              </a:ext>
            </a:extLst>
          </p:cNvPr>
          <p:cNvSpPr txBox="1"/>
          <p:nvPr/>
        </p:nvSpPr>
        <p:spPr>
          <a:xfrm>
            <a:off x="6172201" y="2743200"/>
            <a:ext cx="1572887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dirty="0"/>
              <a:t>A new image</a:t>
            </a:r>
            <a:endParaRPr lang="zh-TW" altLang="en-US" dirty="0"/>
          </a:p>
        </p:txBody>
      </p:sp>
      <p:sp>
        <p:nvSpPr>
          <p:cNvPr id="23" name="文字方塊 26">
            <a:extLst>
              <a:ext uri="{FF2B5EF4-FFF2-40B4-BE49-F238E27FC236}">
                <a16:creationId xmlns:a16="http://schemas.microsoft.com/office/drawing/2014/main" id="{5ADF8738-D9A6-CF35-8968-3FA095803E93}"/>
              </a:ext>
            </a:extLst>
          </p:cNvPr>
          <p:cNvSpPr txBox="1"/>
          <p:nvPr/>
        </p:nvSpPr>
        <p:spPr>
          <a:xfrm>
            <a:off x="6000751" y="4457700"/>
            <a:ext cx="1572887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dirty="0"/>
              <a:t>A new image</a:t>
            </a:r>
            <a:endParaRPr lang="zh-TW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40354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Multiple Input</a:t>
            </a:r>
            <a:r>
              <a:rPr sz="2800" spc="-55" dirty="0"/>
              <a:t> </a:t>
            </a:r>
            <a:r>
              <a:rPr sz="2800" spc="-5" dirty="0"/>
              <a:t>Channels</a:t>
            </a:r>
            <a:endParaRPr sz="2800"/>
          </a:p>
        </p:txBody>
      </p:sp>
      <p:sp>
        <p:nvSpPr>
          <p:cNvPr id="6" name="object 14"/>
          <p:cNvSpPr txBox="1">
            <a:spLocks/>
          </p:cNvSpPr>
          <p:nvPr/>
        </p:nvSpPr>
        <p:spPr>
          <a:xfrm>
            <a:off x="152400" y="4894257"/>
            <a:ext cx="5029200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535"/>
              </a:lnSpc>
            </a:pPr>
            <a:r>
              <a:rPr lang="en-US" spc="-5" dirty="0"/>
              <a:t>Slide credit: </a:t>
            </a:r>
            <a:r>
              <a:rPr lang="en-US" dirty="0"/>
              <a:t>Alex Smola and Mu Li (Berkley)</a:t>
            </a:r>
            <a:endParaRPr lang="en-US" spc="-5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19150"/>
            <a:ext cx="6115285" cy="328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192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標題 1">
            <a:extLst>
              <a:ext uri="{FF2B5EF4-FFF2-40B4-BE49-F238E27FC236}">
                <a16:creationId xmlns:a16="http://schemas.microsoft.com/office/drawing/2014/main" id="{89857B1C-75AF-EDAA-5E00-7151FD044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488" y="273844"/>
            <a:ext cx="5915025" cy="615553"/>
          </a:xfrm>
        </p:spPr>
        <p:txBody>
          <a:bodyPr/>
          <a:lstStyle/>
          <a:p>
            <a:r>
              <a:rPr lang="en-US" altLang="zh-TW">
                <a:ea typeface="ＭＳ Ｐゴシック" panose="020B0600070205080204" pitchFamily="34" charset="-128"/>
              </a:rPr>
              <a:t>Flattening</a:t>
            </a:r>
            <a:endParaRPr lang="zh-TW" altLang="en-US">
              <a:ea typeface="ＭＳ Ｐゴシック" panose="020B0600070205080204" pitchFamily="34" charset="-128"/>
            </a:endParaRPr>
          </a:p>
        </p:txBody>
      </p:sp>
      <p:grpSp>
        <p:nvGrpSpPr>
          <p:cNvPr id="34818" name="群組 13">
            <a:extLst>
              <a:ext uri="{FF2B5EF4-FFF2-40B4-BE49-F238E27FC236}">
                <a16:creationId xmlns:a16="http://schemas.microsoft.com/office/drawing/2014/main" id="{DE9610DB-4520-0A70-DC0E-C8AD276B980D}"/>
              </a:ext>
            </a:extLst>
          </p:cNvPr>
          <p:cNvGrpSpPr>
            <a:grpSpLocks/>
          </p:cNvGrpSpPr>
          <p:nvPr/>
        </p:nvGrpSpPr>
        <p:grpSpPr bwMode="auto">
          <a:xfrm>
            <a:off x="1343025" y="1854994"/>
            <a:ext cx="1457325" cy="1537097"/>
            <a:chOff x="758373" y="2759289"/>
            <a:chExt cx="1943214" cy="2049364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FF1C2248-F4BE-AE73-D118-33309660E17D}"/>
                </a:ext>
              </a:extLst>
            </p:cNvPr>
            <p:cNvSpPr/>
            <p:nvPr/>
          </p:nvSpPr>
          <p:spPr>
            <a:xfrm>
              <a:off x="758373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dirty="0"/>
                <a:t>3</a:t>
              </a:r>
              <a:endParaRPr lang="zh-TW" altLang="en-US" dirty="0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C63F12CB-1541-1D96-D579-0BF966226A82}"/>
                </a:ext>
              </a:extLst>
            </p:cNvPr>
            <p:cNvSpPr/>
            <p:nvPr/>
          </p:nvSpPr>
          <p:spPr>
            <a:xfrm>
              <a:off x="1729980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dirty="0"/>
                <a:t>0</a:t>
              </a:r>
              <a:endParaRPr lang="zh-TW" altLang="en-US" dirty="0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670414D8-EF02-B84B-C052-C36FC3CE68A6}"/>
                </a:ext>
              </a:extLst>
            </p:cNvPr>
            <p:cNvSpPr/>
            <p:nvPr/>
          </p:nvSpPr>
          <p:spPr>
            <a:xfrm>
              <a:off x="1729980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dirty="0"/>
                <a:t>1</a:t>
              </a:r>
              <a:endParaRPr lang="zh-TW" altLang="en-US" dirty="0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94AE54A4-E678-145F-8521-35A45950D063}"/>
                </a:ext>
              </a:extLst>
            </p:cNvPr>
            <p:cNvSpPr/>
            <p:nvPr/>
          </p:nvSpPr>
          <p:spPr>
            <a:xfrm>
              <a:off x="758373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dirty="0"/>
                <a:t>3</a:t>
              </a:r>
              <a:endParaRPr lang="zh-TW" altLang="en-US" dirty="0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187F8CD9-975B-19F7-F105-DE8F73E11AFD}"/>
                </a:ext>
              </a:extLst>
            </p:cNvPr>
            <p:cNvSpPr/>
            <p:nvPr/>
          </p:nvSpPr>
          <p:spPr>
            <a:xfrm>
              <a:off x="936506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dirty="0">
                  <a:solidFill>
                    <a:srgbClr val="000000"/>
                  </a:solidFill>
                </a:rPr>
                <a:t>-1</a:t>
              </a:r>
              <a:endParaRPr lang="zh-TW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0A26239B-ED16-EFCB-BB99-88C0ECE5371E}"/>
                </a:ext>
              </a:extLst>
            </p:cNvPr>
            <p:cNvSpPr/>
            <p:nvPr/>
          </p:nvSpPr>
          <p:spPr>
            <a:xfrm>
              <a:off x="1981587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dirty="0">
                  <a:solidFill>
                    <a:srgbClr val="000000"/>
                  </a:solidFill>
                </a:rPr>
                <a:t>1</a:t>
              </a:r>
              <a:endParaRPr lang="zh-TW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AA19E12F-69C5-E1BA-93AC-0FBA8BE4D7BA}"/>
                </a:ext>
              </a:extLst>
            </p:cNvPr>
            <p:cNvSpPr/>
            <p:nvPr/>
          </p:nvSpPr>
          <p:spPr>
            <a:xfrm>
              <a:off x="1981587" y="408865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dirty="0">
                  <a:solidFill>
                    <a:srgbClr val="000000"/>
                  </a:solidFill>
                </a:rPr>
                <a:t>3</a:t>
              </a:r>
              <a:endParaRPr lang="zh-TW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DF6858B8-F5BA-7D86-EAC7-A3D21DCC445F}"/>
                </a:ext>
              </a:extLst>
            </p:cNvPr>
            <p:cNvSpPr/>
            <p:nvPr/>
          </p:nvSpPr>
          <p:spPr>
            <a:xfrm>
              <a:off x="962806" y="402712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dirty="0">
                  <a:solidFill>
                    <a:srgbClr val="000000"/>
                  </a:solidFill>
                </a:rPr>
                <a:t>0</a:t>
              </a:r>
              <a:endParaRPr lang="zh-TW" alt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4" name="文字方塊 16">
            <a:extLst>
              <a:ext uri="{FF2B5EF4-FFF2-40B4-BE49-F238E27FC236}">
                <a16:creationId xmlns:a16="http://schemas.microsoft.com/office/drawing/2014/main" id="{363CBA9C-52EA-19C7-BC8A-640316BD67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4650" y="2914650"/>
            <a:ext cx="1143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1800"/>
              <a:t>Flattened</a:t>
            </a:r>
            <a:endParaRPr lang="zh-TW" altLang="en-US" sz="1800"/>
          </a:p>
        </p:txBody>
      </p:sp>
      <p:sp>
        <p:nvSpPr>
          <p:cNvPr id="15" name="橢圓 20">
            <a:extLst>
              <a:ext uri="{FF2B5EF4-FFF2-40B4-BE49-F238E27FC236}">
                <a16:creationId xmlns:a16="http://schemas.microsoft.com/office/drawing/2014/main" id="{8056835A-64F3-4D6E-4985-B47EA1374E5D}"/>
              </a:ext>
            </a:extLst>
          </p:cNvPr>
          <p:cNvSpPr/>
          <p:nvPr/>
        </p:nvSpPr>
        <p:spPr>
          <a:xfrm>
            <a:off x="4302000" y="146164"/>
            <a:ext cx="540000" cy="54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3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16" name="橢圓 21">
            <a:extLst>
              <a:ext uri="{FF2B5EF4-FFF2-40B4-BE49-F238E27FC236}">
                <a16:creationId xmlns:a16="http://schemas.microsoft.com/office/drawing/2014/main" id="{B435CDB9-33C0-D160-5453-52269FEBBA1C}"/>
              </a:ext>
            </a:extLst>
          </p:cNvPr>
          <p:cNvSpPr/>
          <p:nvPr/>
        </p:nvSpPr>
        <p:spPr>
          <a:xfrm>
            <a:off x="4302000" y="813288"/>
            <a:ext cx="540000" cy="54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0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17" name="橢圓 22">
            <a:extLst>
              <a:ext uri="{FF2B5EF4-FFF2-40B4-BE49-F238E27FC236}">
                <a16:creationId xmlns:a16="http://schemas.microsoft.com/office/drawing/2014/main" id="{6FF6774A-30AC-0C97-DDB6-8C2D1D2DC0BE}"/>
              </a:ext>
            </a:extLst>
          </p:cNvPr>
          <p:cNvSpPr/>
          <p:nvPr/>
        </p:nvSpPr>
        <p:spPr>
          <a:xfrm>
            <a:off x="4302000" y="1442463"/>
            <a:ext cx="540000" cy="54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1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18" name="橢圓 23">
            <a:extLst>
              <a:ext uri="{FF2B5EF4-FFF2-40B4-BE49-F238E27FC236}">
                <a16:creationId xmlns:a16="http://schemas.microsoft.com/office/drawing/2014/main" id="{3B341497-97FC-EB48-FC98-89454A2FD0B2}"/>
              </a:ext>
            </a:extLst>
          </p:cNvPr>
          <p:cNvSpPr/>
          <p:nvPr/>
        </p:nvSpPr>
        <p:spPr>
          <a:xfrm>
            <a:off x="4302000" y="2083665"/>
            <a:ext cx="540000" cy="54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3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19" name="橢圓 24">
            <a:extLst>
              <a:ext uri="{FF2B5EF4-FFF2-40B4-BE49-F238E27FC236}">
                <a16:creationId xmlns:a16="http://schemas.microsoft.com/office/drawing/2014/main" id="{08BEA276-F6C1-5FFA-89A6-5E392407AC80}"/>
              </a:ext>
            </a:extLst>
          </p:cNvPr>
          <p:cNvSpPr/>
          <p:nvPr/>
        </p:nvSpPr>
        <p:spPr>
          <a:xfrm>
            <a:off x="4302000" y="2711300"/>
            <a:ext cx="540000" cy="54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-1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20" name="橢圓 25">
            <a:extLst>
              <a:ext uri="{FF2B5EF4-FFF2-40B4-BE49-F238E27FC236}">
                <a16:creationId xmlns:a16="http://schemas.microsoft.com/office/drawing/2014/main" id="{704BE430-B69E-AF08-029B-3E92BDC46EA2}"/>
              </a:ext>
            </a:extLst>
          </p:cNvPr>
          <p:cNvSpPr/>
          <p:nvPr/>
        </p:nvSpPr>
        <p:spPr>
          <a:xfrm>
            <a:off x="4302000" y="3302067"/>
            <a:ext cx="540000" cy="54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1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21" name="橢圓 26">
            <a:extLst>
              <a:ext uri="{FF2B5EF4-FFF2-40B4-BE49-F238E27FC236}">
                <a16:creationId xmlns:a16="http://schemas.microsoft.com/office/drawing/2014/main" id="{CA5CCBA9-A740-8ADB-602F-4F605446AA4A}"/>
              </a:ext>
            </a:extLst>
          </p:cNvPr>
          <p:cNvSpPr/>
          <p:nvPr/>
        </p:nvSpPr>
        <p:spPr>
          <a:xfrm>
            <a:off x="4302000" y="3903434"/>
            <a:ext cx="540000" cy="54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0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22" name="橢圓 27">
            <a:extLst>
              <a:ext uri="{FF2B5EF4-FFF2-40B4-BE49-F238E27FC236}">
                <a16:creationId xmlns:a16="http://schemas.microsoft.com/office/drawing/2014/main" id="{285381A8-DD85-C93F-6AAD-7C12E2E7C115}"/>
              </a:ext>
            </a:extLst>
          </p:cNvPr>
          <p:cNvSpPr/>
          <p:nvPr/>
        </p:nvSpPr>
        <p:spPr>
          <a:xfrm>
            <a:off x="4302000" y="4521957"/>
            <a:ext cx="540000" cy="54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dirty="0">
                <a:solidFill>
                  <a:srgbClr val="000000"/>
                </a:solidFill>
              </a:rPr>
              <a:t>3</a:t>
            </a:r>
            <a:endParaRPr lang="zh-TW" altLang="en-US" dirty="0">
              <a:solidFill>
                <a:srgbClr val="000000"/>
              </a:solidFill>
            </a:endParaRPr>
          </a:p>
        </p:txBody>
      </p:sp>
      <p:sp>
        <p:nvSpPr>
          <p:cNvPr id="23" name="向右箭號 4">
            <a:extLst>
              <a:ext uri="{FF2B5EF4-FFF2-40B4-BE49-F238E27FC236}">
                <a16:creationId xmlns:a16="http://schemas.microsoft.com/office/drawing/2014/main" id="{236D0F40-79D7-B033-AAB6-1D0B05A437FC}"/>
              </a:ext>
            </a:extLst>
          </p:cNvPr>
          <p:cNvSpPr/>
          <p:nvPr/>
        </p:nvSpPr>
        <p:spPr>
          <a:xfrm>
            <a:off x="4883944" y="2393157"/>
            <a:ext cx="417910" cy="54649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sp>
        <p:nvSpPr>
          <p:cNvPr id="24" name="向右箭號 32">
            <a:extLst>
              <a:ext uri="{FF2B5EF4-FFF2-40B4-BE49-F238E27FC236}">
                <a16:creationId xmlns:a16="http://schemas.microsoft.com/office/drawing/2014/main" id="{BACA011C-2F11-C184-1E22-BADA8C052ADE}"/>
              </a:ext>
            </a:extLst>
          </p:cNvPr>
          <p:cNvSpPr/>
          <p:nvPr/>
        </p:nvSpPr>
        <p:spPr>
          <a:xfrm>
            <a:off x="6748463" y="2564607"/>
            <a:ext cx="417910" cy="54649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  <p:grpSp>
        <p:nvGrpSpPr>
          <p:cNvPr id="25" name="群組 28">
            <a:extLst>
              <a:ext uri="{FF2B5EF4-FFF2-40B4-BE49-F238E27FC236}">
                <a16:creationId xmlns:a16="http://schemas.microsoft.com/office/drawing/2014/main" id="{09908191-8BF9-246B-8B67-39229D554FC4}"/>
              </a:ext>
            </a:extLst>
          </p:cNvPr>
          <p:cNvGrpSpPr>
            <a:grpSpLocks/>
          </p:cNvGrpSpPr>
          <p:nvPr/>
        </p:nvGrpSpPr>
        <p:grpSpPr bwMode="auto">
          <a:xfrm>
            <a:off x="5344716" y="2043112"/>
            <a:ext cx="2400300" cy="1903047"/>
            <a:chOff x="-2630921" y="4440114"/>
            <a:chExt cx="3201477" cy="2537239"/>
          </a:xfrm>
        </p:grpSpPr>
        <p:pic>
          <p:nvPicPr>
            <p:cNvPr id="34848" name="圖片 29">
              <a:extLst>
                <a:ext uri="{FF2B5EF4-FFF2-40B4-BE49-F238E27FC236}">
                  <a16:creationId xmlns:a16="http://schemas.microsoft.com/office/drawing/2014/main" id="{2D6059D9-6C13-D0B6-B33D-D7114A677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>
              <a:off x="-2630921" y="4440114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文字方塊 30">
              <a:extLst>
                <a:ext uri="{FF2B5EF4-FFF2-40B4-BE49-F238E27FC236}">
                  <a16:creationId xmlns:a16="http://schemas.microsoft.com/office/drawing/2014/main" id="{5A91D6CC-2C99-B08B-13FC-7501A97E7D13}"/>
                </a:ext>
              </a:extLst>
            </p:cNvPr>
            <p:cNvSpPr txBox="1"/>
            <p:nvPr/>
          </p:nvSpPr>
          <p:spPr>
            <a:xfrm>
              <a:off x="-2630921" y="6238735"/>
              <a:ext cx="2906568" cy="738618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1500" dirty="0">
                  <a:solidFill>
                    <a:srgbClr val="000000"/>
                  </a:solidFill>
                </a:rPr>
                <a:t>Fully Connected Feedforward network</a:t>
              </a:r>
              <a:endParaRPr lang="zh-TW" altLang="en-US" sz="15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8" name="向右箭號 33">
            <a:extLst>
              <a:ext uri="{FF2B5EF4-FFF2-40B4-BE49-F238E27FC236}">
                <a16:creationId xmlns:a16="http://schemas.microsoft.com/office/drawing/2014/main" id="{1BF327C0-CCA8-B1C6-C79E-421F2CA9FADC}"/>
              </a:ext>
            </a:extLst>
          </p:cNvPr>
          <p:cNvSpPr/>
          <p:nvPr/>
        </p:nvSpPr>
        <p:spPr>
          <a:xfrm>
            <a:off x="2887267" y="2401491"/>
            <a:ext cx="1373981" cy="54649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35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3" grpId="0" animBg="1"/>
      <p:bldP spid="24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43319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Multiple Output</a:t>
            </a:r>
            <a:r>
              <a:rPr sz="2800" spc="-50" dirty="0"/>
              <a:t> </a:t>
            </a:r>
            <a:r>
              <a:rPr sz="2800" spc="-5" dirty="0"/>
              <a:t>Channels</a:t>
            </a:r>
            <a:endParaRPr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71550"/>
            <a:ext cx="7772400" cy="3213798"/>
          </a:xfrm>
          <a:prstGeom prst="rect">
            <a:avLst/>
          </a:prstGeom>
        </p:spPr>
      </p:pic>
      <p:sp>
        <p:nvSpPr>
          <p:cNvPr id="9" name="object 14"/>
          <p:cNvSpPr txBox="1">
            <a:spLocks/>
          </p:cNvSpPr>
          <p:nvPr/>
        </p:nvSpPr>
        <p:spPr>
          <a:xfrm>
            <a:off x="152400" y="4894257"/>
            <a:ext cx="5029200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535"/>
              </a:lnSpc>
            </a:pPr>
            <a:r>
              <a:rPr lang="en-US" spc="-5" dirty="0"/>
              <a:t>Slide credit: </a:t>
            </a:r>
            <a:r>
              <a:rPr lang="en-US" dirty="0"/>
              <a:t>Alex Smola and Mu Li (Berkley)</a:t>
            </a:r>
            <a:endParaRPr lang="en-US" spc="-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52990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/>
              <a:t>Multiple Input/Output</a:t>
            </a:r>
            <a:r>
              <a:rPr sz="2800" spc="-45" dirty="0"/>
              <a:t> </a:t>
            </a:r>
            <a:r>
              <a:rPr sz="2800" spc="-5" dirty="0"/>
              <a:t>Channels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68300" y="1016000"/>
            <a:ext cx="7739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0" indent="-241300">
              <a:lnSpc>
                <a:spcPct val="100000"/>
              </a:lnSpc>
              <a:spcBef>
                <a:spcPts val="100"/>
              </a:spcBef>
              <a:buChar char="•"/>
              <a:tabLst>
                <a:tab pos="253365" algn="l"/>
                <a:tab pos="254000" algn="l"/>
              </a:tabLst>
            </a:pPr>
            <a:r>
              <a:rPr sz="2400" dirty="0">
                <a:latin typeface="Arial"/>
                <a:cs typeface="Arial"/>
              </a:rPr>
              <a:t>Each </a:t>
            </a:r>
            <a:r>
              <a:rPr sz="2400" spc="-5" dirty="0">
                <a:latin typeface="Arial"/>
                <a:cs typeface="Arial"/>
              </a:rPr>
              <a:t>output </a:t>
            </a:r>
            <a:r>
              <a:rPr sz="2400" dirty="0">
                <a:latin typeface="Arial"/>
                <a:cs typeface="Arial"/>
              </a:rPr>
              <a:t>channel may recognize a </a:t>
            </a:r>
            <a:r>
              <a:rPr sz="2400" spc="-5" dirty="0">
                <a:latin typeface="Arial"/>
                <a:cs typeface="Arial"/>
              </a:rPr>
              <a:t>particular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pattern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8300" y="3162300"/>
            <a:ext cx="7892415" cy="74676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254000" marR="5080" indent="-241300">
              <a:lnSpc>
                <a:spcPts val="2800"/>
              </a:lnSpc>
              <a:spcBef>
                <a:spcPts val="259"/>
              </a:spcBef>
              <a:buChar char="•"/>
              <a:tabLst>
                <a:tab pos="253365" algn="l"/>
                <a:tab pos="254000" algn="l"/>
              </a:tabLst>
            </a:pPr>
            <a:r>
              <a:rPr sz="2400" spc="-5" dirty="0">
                <a:latin typeface="Arial"/>
                <a:cs typeface="Arial"/>
              </a:rPr>
              <a:t>Input </a:t>
            </a:r>
            <a:r>
              <a:rPr sz="2400" dirty="0">
                <a:latin typeface="Arial"/>
                <a:cs typeface="Arial"/>
              </a:rPr>
              <a:t>channels kernels recognize and combines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patterns  in </a:t>
            </a:r>
            <a:r>
              <a:rPr sz="2400" dirty="0">
                <a:latin typeface="Arial"/>
                <a:cs typeface="Arial"/>
              </a:rPr>
              <a:t>inputs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99918" y="1704395"/>
            <a:ext cx="1094507" cy="10935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94897" y="2028262"/>
            <a:ext cx="406773" cy="419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10778" y="2023835"/>
            <a:ext cx="455022" cy="419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59938" y="2026340"/>
            <a:ext cx="443752" cy="419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56756" y="2034612"/>
            <a:ext cx="431074" cy="419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02955" y="2028262"/>
            <a:ext cx="394447" cy="419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25187" y="2032690"/>
            <a:ext cx="396445" cy="419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43332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1 x 1 </a:t>
            </a:r>
            <a:r>
              <a:rPr sz="2800" spc="-5" dirty="0"/>
              <a:t>Convolutional</a:t>
            </a:r>
            <a:r>
              <a:rPr sz="2800" spc="-60" dirty="0"/>
              <a:t> </a:t>
            </a:r>
            <a:r>
              <a:rPr sz="2800" spc="-5" dirty="0"/>
              <a:t>Layer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42900" y="1003300"/>
            <a:ext cx="7764145" cy="73342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8100" marR="30480" indent="20955">
              <a:lnSpc>
                <a:spcPts val="2700"/>
              </a:lnSpc>
              <a:spcBef>
                <a:spcPts val="340"/>
              </a:spcBef>
            </a:pPr>
            <a:r>
              <a:rPr sz="3600" i="1" spc="-67" baseline="2314" dirty="0">
                <a:latin typeface="Palatino Linotype"/>
                <a:cs typeface="Palatino Linotype"/>
              </a:rPr>
              <a:t>k</a:t>
            </a:r>
            <a:r>
              <a:rPr sz="2550" i="1" spc="-67" baseline="-16339" dirty="0">
                <a:latin typeface="Palatino Linotype"/>
                <a:cs typeface="Palatino Linotype"/>
              </a:rPr>
              <a:t>h </a:t>
            </a:r>
            <a:r>
              <a:rPr sz="3600" spc="-397" baseline="2314" dirty="0">
                <a:latin typeface="Lucida Sans Unicode"/>
                <a:cs typeface="Lucida Sans Unicode"/>
              </a:rPr>
              <a:t>= </a:t>
            </a:r>
            <a:r>
              <a:rPr sz="3600" i="1" spc="-60" baseline="2314" dirty="0">
                <a:latin typeface="Palatino Linotype"/>
                <a:cs typeface="Palatino Linotype"/>
              </a:rPr>
              <a:t>k</a:t>
            </a:r>
            <a:r>
              <a:rPr sz="2550" i="1" spc="-60" baseline="-16339" dirty="0">
                <a:latin typeface="Palatino Linotype"/>
                <a:cs typeface="Palatino Linotype"/>
              </a:rPr>
              <a:t>w </a:t>
            </a:r>
            <a:r>
              <a:rPr sz="3600" spc="-397" baseline="2314" dirty="0">
                <a:latin typeface="Lucida Sans Unicode"/>
                <a:cs typeface="Lucida Sans Unicode"/>
              </a:rPr>
              <a:t>= </a:t>
            </a:r>
            <a:r>
              <a:rPr sz="3600" spc="-480" baseline="2314" dirty="0">
                <a:latin typeface="Lucida Sans Unicode"/>
                <a:cs typeface="Lucida Sans Unicode"/>
              </a:rPr>
              <a:t>1 </a:t>
            </a:r>
            <a:r>
              <a:rPr sz="2350" dirty="0">
                <a:latin typeface="Arial"/>
                <a:cs typeface="Arial"/>
              </a:rPr>
              <a:t>is a popular choice. </a:t>
            </a:r>
            <a:r>
              <a:rPr sz="2350" spc="-5" dirty="0">
                <a:latin typeface="Arial"/>
                <a:cs typeface="Arial"/>
              </a:rPr>
              <a:t>It </a:t>
            </a:r>
            <a:r>
              <a:rPr sz="2350" dirty="0">
                <a:latin typeface="Arial"/>
                <a:cs typeface="Arial"/>
              </a:rPr>
              <a:t>doesn’t recognize spatial  </a:t>
            </a:r>
            <a:r>
              <a:rPr sz="2350" spc="-5" dirty="0">
                <a:latin typeface="Arial"/>
                <a:cs typeface="Arial"/>
              </a:rPr>
              <a:t>patterns, </a:t>
            </a:r>
            <a:r>
              <a:rPr sz="2350" dirty="0">
                <a:latin typeface="Arial"/>
                <a:cs typeface="Arial"/>
              </a:rPr>
              <a:t>but </a:t>
            </a:r>
            <a:r>
              <a:rPr sz="2350" spc="-5" dirty="0">
                <a:latin typeface="Arial"/>
                <a:cs typeface="Arial"/>
              </a:rPr>
              <a:t>fuse</a:t>
            </a:r>
            <a:r>
              <a:rPr sz="2350" dirty="0">
                <a:latin typeface="Arial"/>
                <a:cs typeface="Arial"/>
              </a:rPr>
              <a:t> channels.</a:t>
            </a:r>
            <a:endParaRPr sz="2350"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342900" y="3771900"/>
                <a:ext cx="7962900" cy="730969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8100">
                  <a:lnSpc>
                    <a:spcPts val="2790"/>
                  </a:lnSpc>
                  <a:spcBef>
                    <a:spcPts val="100"/>
                  </a:spcBef>
                  <a:tabLst>
                    <a:tab pos="3882390" algn="l"/>
                  </a:tabLst>
                </a:pPr>
                <a:r>
                  <a:rPr lang="en-US" sz="2350" dirty="0">
                    <a:latin typeface="Arial"/>
                    <a:cs typeface="Arial"/>
                  </a:rPr>
                  <a:t>Equal </a:t>
                </a:r>
                <a:r>
                  <a:rPr lang="en-US" sz="2350" spc="-5" dirty="0">
                    <a:latin typeface="Arial"/>
                    <a:cs typeface="Arial"/>
                  </a:rPr>
                  <a:t>to </a:t>
                </a:r>
                <a:r>
                  <a:rPr lang="en-US" sz="2350" dirty="0">
                    <a:latin typeface="Arial"/>
                    <a:cs typeface="Arial"/>
                  </a:rPr>
                  <a:t>a dense</a:t>
                </a:r>
                <a:r>
                  <a:rPr lang="en-US" sz="2350" spc="25" dirty="0">
                    <a:latin typeface="Arial"/>
                    <a:cs typeface="Arial"/>
                  </a:rPr>
                  <a:t> </a:t>
                </a:r>
                <a:r>
                  <a:rPr lang="en-US" sz="2350" dirty="0">
                    <a:latin typeface="Arial"/>
                    <a:cs typeface="Arial"/>
                  </a:rPr>
                  <a:t>layer</a:t>
                </a:r>
                <a:r>
                  <a:rPr lang="en-US" sz="2350" spc="5" dirty="0">
                    <a:latin typeface="Arial"/>
                    <a:cs typeface="Arial"/>
                  </a:rPr>
                  <a:t> </a:t>
                </a:r>
                <a:r>
                  <a:rPr lang="en-US" sz="2350" spc="-5" dirty="0">
                    <a:latin typeface="Arial"/>
                    <a:cs typeface="Arial"/>
                  </a:rPr>
                  <a:t>with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50" b="0" i="1" spc="-5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350" b="0" i="1" spc="-5" smtClean="0">
                            <a:latin typeface="Cambria Math" panose="02040503050406030204" pitchFamily="18" charset="0"/>
                            <a:cs typeface="Arial"/>
                          </a:rPr>
                          <m:t>𝑛</m:t>
                        </m:r>
                      </m:e>
                      <m:sub>
                        <m:r>
                          <a:rPr lang="en-US" sz="2350" b="0" i="1" spc="-5" smtClean="0">
                            <a:latin typeface="Cambria Math" panose="02040503050406030204" pitchFamily="18" charset="0"/>
                            <a:cs typeface="Arial"/>
                          </a:rPr>
                          <m:t>h</m:t>
                        </m:r>
                      </m:sub>
                    </m:sSub>
                    <m:r>
                      <a:rPr lang="en-US" sz="2350" b="0" i="1" spc="-5" smtClean="0"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350" b="0" i="1" spc="-5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×</m:t>
                    </m:r>
                    <m:sSub>
                      <m:sSubPr>
                        <m:ctrlPr>
                          <a:rPr lang="en-US" sz="2350" b="0" i="1" spc="-5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350" b="0" i="1" spc="-5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𝑛</m:t>
                        </m:r>
                      </m:e>
                      <m:sub>
                        <m:r>
                          <a:rPr lang="en-US" sz="2350" b="0" i="1" spc="-5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𝑤</m:t>
                        </m:r>
                      </m:sub>
                    </m:sSub>
                    <m:r>
                      <a:rPr lang="en-US" sz="2350" b="0" i="1" spc="-5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 ×</m:t>
                    </m:r>
                    <m:sSub>
                      <m:sSubPr>
                        <m:ctrlPr>
                          <a:rPr lang="en-US" sz="2350" b="0" i="1" spc="-5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350" b="0" i="1" spc="-5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𝑐</m:t>
                        </m:r>
                      </m:e>
                      <m:sub>
                        <m:r>
                          <a:rPr lang="en-US" sz="2350" b="0" i="1" spc="-5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350" dirty="0">
                    <a:latin typeface="Arial"/>
                    <a:cs typeface="Arial"/>
                  </a:rPr>
                  <a:t> input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50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350" b="0" i="1" smtClean="0">
                            <a:latin typeface="Cambria Math" panose="02040503050406030204" pitchFamily="18" charset="0"/>
                            <a:cs typeface="Arial"/>
                          </a:rPr>
                          <m:t>𝑐</m:t>
                        </m:r>
                      </m:e>
                      <m:sub>
                        <m:r>
                          <a:rPr lang="en-US" sz="2350" b="0" i="1" smtClean="0">
                            <a:latin typeface="Cambria Math" panose="02040503050406030204" pitchFamily="18" charset="0"/>
                            <a:cs typeface="Arial"/>
                          </a:rPr>
                          <m:t>𝑜</m:t>
                        </m:r>
                      </m:sub>
                    </m:sSub>
                    <m:r>
                      <a:rPr lang="en-US" sz="235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×</m:t>
                    </m:r>
                    <m:sSub>
                      <m:sSubPr>
                        <m:ctrlPr>
                          <a:rPr lang="en-US" sz="23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3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𝑐</m:t>
                        </m:r>
                      </m:e>
                      <m:sub>
                        <m:r>
                          <a:rPr lang="en-US" sz="235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350" dirty="0">
                    <a:latin typeface="Arial"/>
                    <a:cs typeface="Arial"/>
                  </a:rPr>
                  <a:t> weights.</a:t>
                </a:r>
                <a:endParaRPr sz="2350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" y="3771900"/>
                <a:ext cx="7962900" cy="730969"/>
              </a:xfrm>
              <a:prstGeom prst="rect">
                <a:avLst/>
              </a:prstGeom>
              <a:blipFill>
                <a:blip r:embed="rId2"/>
                <a:stretch>
                  <a:fillRect l="-1836" t="-11667" b="-2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bject 5"/>
          <p:cNvSpPr/>
          <p:nvPr/>
        </p:nvSpPr>
        <p:spPr>
          <a:xfrm>
            <a:off x="1702179" y="1757255"/>
            <a:ext cx="5044821" cy="18891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14"/>
          <p:cNvSpPr txBox="1">
            <a:spLocks/>
          </p:cNvSpPr>
          <p:nvPr/>
        </p:nvSpPr>
        <p:spPr>
          <a:xfrm>
            <a:off x="152400" y="4894257"/>
            <a:ext cx="5029200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535"/>
              </a:lnSpc>
            </a:pPr>
            <a:r>
              <a:rPr lang="en-US" spc="-5" dirty="0"/>
              <a:t>Slide credit: </a:t>
            </a:r>
            <a:r>
              <a:rPr lang="en-US" dirty="0"/>
              <a:t>Alex Smola and Mu Li (Berkley)</a:t>
            </a:r>
            <a:endParaRPr lang="en-US" spc="-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856</TotalTime>
  <Words>2475</Words>
  <Application>Microsoft Office PowerPoint</Application>
  <PresentationFormat>On-screen Show (16:9)</PresentationFormat>
  <Paragraphs>1021</Paragraphs>
  <Slides>60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1" baseType="lpstr">
      <vt:lpstr>Arial</vt:lpstr>
      <vt:lpstr>Arial Unicode MS</vt:lpstr>
      <vt:lpstr>Calibri</vt:lpstr>
      <vt:lpstr>Cambria Math</vt:lpstr>
      <vt:lpstr>Lucida Sans Unicode</vt:lpstr>
      <vt:lpstr>MathJax_Main</vt:lpstr>
      <vt:lpstr>Palatino Linotype</vt:lpstr>
      <vt:lpstr>Roboto</vt:lpstr>
      <vt:lpstr>Times New Roman</vt:lpstr>
      <vt:lpstr>Office Theme</vt:lpstr>
      <vt:lpstr>方程式</vt:lpstr>
      <vt:lpstr>Convolution Neural Network </vt:lpstr>
      <vt:lpstr>Multiple Input and  Output Channels</vt:lpstr>
      <vt:lpstr>Multiple Input Channels</vt:lpstr>
      <vt:lpstr>Multiple Input Channels</vt:lpstr>
      <vt:lpstr>Multiple Input Channels</vt:lpstr>
      <vt:lpstr>Multiple Input Channels</vt:lpstr>
      <vt:lpstr>Multiple Output Channels</vt:lpstr>
      <vt:lpstr>Multiple Input/Output Channels</vt:lpstr>
      <vt:lpstr>1 x 1 Convolutional Layer</vt:lpstr>
      <vt:lpstr>2-D Convolution Layer Summary</vt:lpstr>
      <vt:lpstr>Pooling Layer</vt:lpstr>
      <vt:lpstr>Pooling</vt:lpstr>
      <vt:lpstr>2-D Max Pooling</vt:lpstr>
      <vt:lpstr>Average Pooling</vt:lpstr>
      <vt:lpstr>2-D Max Pooling</vt:lpstr>
      <vt:lpstr>2-D Max Pooling - Code</vt:lpstr>
      <vt:lpstr>2-D Max Pooling</vt:lpstr>
      <vt:lpstr>Padding, Stride, and Multiple Channels</vt:lpstr>
      <vt:lpstr>2-D Pooling and Striding</vt:lpstr>
      <vt:lpstr>Padding, Stride, and Multiple Channels</vt:lpstr>
      <vt:lpstr>Padding, Stride, and Multiple Channels</vt:lpstr>
      <vt:lpstr>Padding, Stride, and Multiple Channels - Code</vt:lpstr>
      <vt:lpstr>Typical CNN Architecture</vt:lpstr>
      <vt:lpstr>Summary</vt:lpstr>
      <vt:lpstr>Complete Example </vt:lpstr>
      <vt:lpstr>LeNet Architecture</vt:lpstr>
      <vt:lpstr>PowerPoint Presentation</vt:lpstr>
      <vt:lpstr>MNIST</vt:lpstr>
      <vt:lpstr>PowerPoint Presentation</vt:lpstr>
      <vt:lpstr>Expensive if we  have many  outputs</vt:lpstr>
      <vt:lpstr>LeNet Architecture- Pytorch Code </vt:lpstr>
      <vt:lpstr>LeNet in PyTorch – Check if the shapes are as expected</vt:lpstr>
      <vt:lpstr>AlexNet</vt:lpstr>
      <vt:lpstr>Function Classes</vt:lpstr>
      <vt:lpstr>Geometry</vt:lpstr>
      <vt:lpstr>Feature Engineering</vt:lpstr>
      <vt:lpstr>Hardware</vt:lpstr>
      <vt:lpstr>Hardware</vt:lpstr>
      <vt:lpstr>Hardware</vt:lpstr>
      <vt:lpstr>Hardware</vt:lpstr>
      <vt:lpstr>Hardware</vt:lpstr>
      <vt:lpstr>Hardware</vt:lpstr>
      <vt:lpstr>ImageNet (2010)</vt:lpstr>
      <vt:lpstr>AlexNet</vt:lpstr>
      <vt:lpstr>AlexNet Architecture</vt:lpstr>
      <vt:lpstr>AlexNet Architecture</vt:lpstr>
      <vt:lpstr>AlexNet Architecture</vt:lpstr>
      <vt:lpstr>More Tricks</vt:lpstr>
      <vt:lpstr>Complexity</vt:lpstr>
      <vt:lpstr>Color image: RGB 3 channels</vt:lpstr>
      <vt:lpstr>PowerPoint Presentation</vt:lpstr>
      <vt:lpstr>PowerPoint Presentation</vt:lpstr>
      <vt:lpstr>PowerPoint Presentation</vt:lpstr>
      <vt:lpstr>The whole CNN</vt:lpstr>
      <vt:lpstr>Why Pooling?</vt:lpstr>
      <vt:lpstr>A CNN compresses a fully connected network in two ways:</vt:lpstr>
      <vt:lpstr>Max Pooling</vt:lpstr>
      <vt:lpstr>The whole CNN</vt:lpstr>
      <vt:lpstr>The whole CNN</vt:lpstr>
      <vt:lpstr>Flattening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 Neural Network</dc:title>
  <dc:creator>Harpreet Singh</dc:creator>
  <cp:lastModifiedBy>Singh, Harpreet</cp:lastModifiedBy>
  <cp:revision>63</cp:revision>
  <cp:lastPrinted>2020-09-24T15:41:42Z</cp:lastPrinted>
  <dcterms:created xsi:type="dcterms:W3CDTF">2020-09-24T02:11:12Z</dcterms:created>
  <dcterms:modified xsi:type="dcterms:W3CDTF">2023-10-02T16:45:19Z</dcterms:modified>
</cp:coreProperties>
</file>